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Open Sans" charset="1" panose="00000000000000000000"/>
      <p:regular r:id="rId24"/>
    </p:embeddedFont>
    <p:embeddedFont>
      <p:font typeface="Open Sans Bold" charset="1" panose="00000000000000000000"/>
      <p:regular r:id="rId25"/>
    </p:embeddedFont>
    <p:embeddedFont>
      <p:font typeface="Bebas Neue Bold" charset="1" panose="020B0606020202050201"/>
      <p:regular r:id="rId26"/>
    </p:embeddedFont>
    <p:embeddedFont>
      <p:font typeface="Canva Sans" charset="1" panose="020B0503030501040103"/>
      <p:regular r:id="rId27"/>
    </p:embeddedFont>
    <p:embeddedFont>
      <p:font typeface="Bebas Neue" charset="1" panose="00000500000000000000"/>
      <p:regular r:id="rId28"/>
    </p:embeddedFont>
    <p:embeddedFont>
      <p:font typeface="Canva Sans Bold"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4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4.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jpe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jpe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jpeg" Type="http://schemas.openxmlformats.org/officeDocument/2006/relationships/image"/><Relationship Id="rId7"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5.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jpe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8.jpeg" Type="http://schemas.openxmlformats.org/officeDocument/2006/relationships/image"/><Relationship Id="rId6" Target="../media/image4.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5.png" Type="http://schemas.openxmlformats.org/officeDocument/2006/relationships/image"/><Relationship Id="rId7"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4" id="4"/>
          <p:cNvGrpSpPr/>
          <p:nvPr/>
        </p:nvGrpSpPr>
        <p:grpSpPr>
          <a:xfrm rot="0">
            <a:off x="17690482" y="8660782"/>
            <a:ext cx="597518" cy="5975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249099" y="-878351"/>
            <a:ext cx="7882781" cy="7882781"/>
          </a:xfrm>
          <a:custGeom>
            <a:avLst/>
            <a:gdLst/>
            <a:ahLst/>
            <a:cxnLst/>
            <a:rect r="r" b="b" t="t" l="l"/>
            <a:pathLst>
              <a:path h="7882781" w="7882781">
                <a:moveTo>
                  <a:pt x="0" y="0"/>
                </a:moveTo>
                <a:lnTo>
                  <a:pt x="7882781" y="0"/>
                </a:lnTo>
                <a:lnTo>
                  <a:pt x="7882781" y="7882780"/>
                </a:lnTo>
                <a:lnTo>
                  <a:pt x="0" y="7882780"/>
                </a:lnTo>
                <a:lnTo>
                  <a:pt x="0" y="0"/>
                </a:lnTo>
                <a:close/>
              </a:path>
            </a:pathLst>
          </a:custGeom>
          <a:blipFill>
            <a:blip r:embed="rId2"/>
            <a:stretch>
              <a:fillRect l="0" t="0" r="0" b="0"/>
            </a:stretch>
          </a:blipFill>
        </p:spPr>
      </p:sp>
      <p:sp>
        <p:nvSpPr>
          <p:cNvPr name="Freeform 9" id="9"/>
          <p:cNvSpPr/>
          <p:nvPr/>
        </p:nvSpPr>
        <p:spPr>
          <a:xfrm flipH="false" flipV="false" rot="0">
            <a:off x="6497897" y="-473136"/>
            <a:ext cx="2692592" cy="2596000"/>
          </a:xfrm>
          <a:custGeom>
            <a:avLst/>
            <a:gdLst/>
            <a:ahLst/>
            <a:cxnLst/>
            <a:rect r="r" b="b" t="t" l="l"/>
            <a:pathLst>
              <a:path h="2596000" w="2692592">
                <a:moveTo>
                  <a:pt x="0" y="0"/>
                </a:moveTo>
                <a:lnTo>
                  <a:pt x="2692593" y="0"/>
                </a:lnTo>
                <a:lnTo>
                  <a:pt x="2692593" y="2596001"/>
                </a:lnTo>
                <a:lnTo>
                  <a:pt x="0" y="2596001"/>
                </a:lnTo>
                <a:lnTo>
                  <a:pt x="0" y="0"/>
                </a:lnTo>
                <a:close/>
              </a:path>
            </a:pathLst>
          </a:custGeom>
          <a:blipFill>
            <a:blip r:embed="rId5"/>
            <a:stretch>
              <a:fillRect l="0" t="-1860" r="0" b="-1860"/>
            </a:stretch>
          </a:blipFill>
        </p:spPr>
      </p:sp>
      <p:sp>
        <p:nvSpPr>
          <p:cNvPr name="TextBox 10" id="10"/>
          <p:cNvSpPr txBox="true"/>
          <p:nvPr/>
        </p:nvSpPr>
        <p:spPr>
          <a:xfrm rot="0">
            <a:off x="8796167" y="563879"/>
            <a:ext cx="1263019" cy="464821"/>
          </a:xfrm>
          <a:prstGeom prst="rect">
            <a:avLst/>
          </a:prstGeom>
        </p:spPr>
        <p:txBody>
          <a:bodyPr anchor="t" rtlCol="false" tIns="0" lIns="0" bIns="0" rIns="0">
            <a:spAutoFit/>
          </a:bodyPr>
          <a:lstStyle/>
          <a:p>
            <a:pPr algn="l">
              <a:lnSpc>
                <a:spcPts val="3779"/>
              </a:lnSpc>
              <a:spcBef>
                <a:spcPct val="0"/>
              </a:spcBef>
            </a:pPr>
            <a:r>
              <a:rPr lang="en-US" sz="2699">
                <a:solidFill>
                  <a:srgbClr val="FFFFFF"/>
                </a:solidFill>
                <a:latin typeface="Open Sans"/>
                <a:ea typeface="Open Sans"/>
                <a:cs typeface="Open Sans"/>
                <a:sym typeface="Open Sans"/>
              </a:rPr>
              <a:t>6.5Labs</a:t>
            </a:r>
          </a:p>
        </p:txBody>
      </p:sp>
      <p:sp>
        <p:nvSpPr>
          <p:cNvPr name="TextBox 11" id="11"/>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12" id="12"/>
          <p:cNvSpPr txBox="true"/>
          <p:nvPr/>
        </p:nvSpPr>
        <p:spPr>
          <a:xfrm rot="0">
            <a:off x="2061408" y="1697838"/>
            <a:ext cx="14165185" cy="4376510"/>
          </a:xfrm>
          <a:prstGeom prst="rect">
            <a:avLst/>
          </a:prstGeom>
        </p:spPr>
        <p:txBody>
          <a:bodyPr anchor="t" rtlCol="false" tIns="0" lIns="0" bIns="0" rIns="0">
            <a:spAutoFit/>
          </a:bodyPr>
          <a:lstStyle/>
          <a:p>
            <a:pPr algn="ctr">
              <a:lnSpc>
                <a:spcPts val="35379"/>
              </a:lnSpc>
              <a:spcBef>
                <a:spcPct val="0"/>
              </a:spcBef>
            </a:pPr>
            <a:r>
              <a:rPr lang="en-US" b="true" sz="25271">
                <a:solidFill>
                  <a:srgbClr val="FFFFFF"/>
                </a:solidFill>
                <a:latin typeface="Bebas Neue Bold"/>
                <a:ea typeface="Bebas Neue Bold"/>
                <a:cs typeface="Bebas Neue Bold"/>
                <a:sym typeface="Bebas Neue Bold"/>
              </a:rPr>
              <a:t>RESCATESOFT</a:t>
            </a:r>
          </a:p>
        </p:txBody>
      </p:sp>
      <p:sp>
        <p:nvSpPr>
          <p:cNvPr name="TextBox 13" id="13"/>
          <p:cNvSpPr txBox="true"/>
          <p:nvPr/>
        </p:nvSpPr>
        <p:spPr>
          <a:xfrm rot="0">
            <a:off x="4219838" y="9816155"/>
            <a:ext cx="9941303" cy="356327"/>
          </a:xfrm>
          <a:prstGeom prst="rect">
            <a:avLst/>
          </a:prstGeom>
        </p:spPr>
        <p:txBody>
          <a:bodyPr anchor="t" rtlCol="false" tIns="0" lIns="0" bIns="0" rIns="0">
            <a:spAutoFit/>
          </a:bodyPr>
          <a:lstStyle/>
          <a:p>
            <a:pPr algn="ctr">
              <a:lnSpc>
                <a:spcPts val="2934"/>
              </a:lnSpc>
              <a:spcBef>
                <a:spcPct val="0"/>
              </a:spcBef>
            </a:pPr>
            <a:r>
              <a:rPr lang="en-US" sz="2096" spc="1677">
                <a:solidFill>
                  <a:srgbClr val="FFFFFF"/>
                </a:solidFill>
                <a:latin typeface="Open Sans"/>
                <a:ea typeface="Open Sans"/>
                <a:cs typeface="Open Sans"/>
                <a:sym typeface="Open Sans"/>
              </a:rPr>
              <a:t>WWW.RESCATESOFT.CL</a:t>
            </a:r>
          </a:p>
        </p:txBody>
      </p:sp>
      <p:sp>
        <p:nvSpPr>
          <p:cNvPr name="TextBox 14" id="14"/>
          <p:cNvSpPr txBox="true"/>
          <p:nvPr/>
        </p:nvSpPr>
        <p:spPr>
          <a:xfrm rot="0">
            <a:off x="6158448" y="1565122"/>
            <a:ext cx="5971104" cy="854712"/>
          </a:xfrm>
          <a:prstGeom prst="rect">
            <a:avLst/>
          </a:prstGeom>
        </p:spPr>
        <p:txBody>
          <a:bodyPr anchor="t" rtlCol="false" tIns="0" lIns="0" bIns="0" rIns="0">
            <a:spAutoFit/>
          </a:bodyPr>
          <a:lstStyle/>
          <a:p>
            <a:pPr algn="ctr">
              <a:lnSpc>
                <a:spcPts val="6859"/>
              </a:lnSpc>
              <a:spcBef>
                <a:spcPct val="0"/>
              </a:spcBef>
            </a:pPr>
            <a:r>
              <a:rPr lang="en-US" b="true" sz="4899">
                <a:solidFill>
                  <a:srgbClr val="FFFFFF"/>
                </a:solidFill>
                <a:latin typeface="Bebas Neue Bold"/>
                <a:ea typeface="Bebas Neue Bold"/>
                <a:cs typeface="Bebas Neue Bold"/>
                <a:sym typeface="Bebas Neue Bold"/>
              </a:rPr>
              <a:t>PRESENTACION FINAL CAPSTONE</a:t>
            </a:r>
          </a:p>
        </p:txBody>
      </p:sp>
      <p:sp>
        <p:nvSpPr>
          <p:cNvPr name="TextBox 15" id="15"/>
          <p:cNvSpPr txBox="true"/>
          <p:nvPr/>
        </p:nvSpPr>
        <p:spPr>
          <a:xfrm rot="0">
            <a:off x="5015912" y="6074349"/>
            <a:ext cx="8256176" cy="2399030"/>
          </a:xfrm>
          <a:prstGeom prst="rect">
            <a:avLst/>
          </a:prstGeom>
        </p:spPr>
        <p:txBody>
          <a:bodyPr anchor="t" rtlCol="false" tIns="0" lIns="0" bIns="0" rIns="0">
            <a:spAutoFit/>
          </a:bodyPr>
          <a:lstStyle/>
          <a:p>
            <a:pPr algn="ctr">
              <a:lnSpc>
                <a:spcPts val="3219"/>
              </a:lnSpc>
              <a:spcBef>
                <a:spcPct val="0"/>
              </a:spcBef>
            </a:pPr>
            <a:r>
              <a:rPr lang="en-US" b="true" sz="2299">
                <a:solidFill>
                  <a:srgbClr val="FFFFFF"/>
                </a:solidFill>
                <a:latin typeface="Bebas Neue Bold"/>
                <a:ea typeface="Bebas Neue Bold"/>
                <a:cs typeface="Bebas Neue Bold"/>
                <a:sym typeface="Bebas Neue Bold"/>
              </a:rPr>
              <a:t>I</a:t>
            </a:r>
            <a:r>
              <a:rPr lang="en-US" b="true" sz="2299">
                <a:solidFill>
                  <a:srgbClr val="FFFFFF"/>
                </a:solidFill>
                <a:latin typeface="Bebas Neue Bold"/>
                <a:ea typeface="Bebas Neue Bold"/>
                <a:cs typeface="Bebas Neue Bold"/>
                <a:sym typeface="Bebas Neue Bold"/>
              </a:rPr>
              <a:t>ngeniería Informática</a:t>
            </a:r>
          </a:p>
          <a:p>
            <a:pPr algn="ctr">
              <a:lnSpc>
                <a:spcPts val="3219"/>
              </a:lnSpc>
              <a:spcBef>
                <a:spcPct val="0"/>
              </a:spcBef>
            </a:pPr>
            <a:r>
              <a:rPr lang="en-US" b="true" sz="2299">
                <a:solidFill>
                  <a:srgbClr val="FFFFFF"/>
                </a:solidFill>
                <a:latin typeface="Bebas Neue Bold"/>
                <a:ea typeface="Bebas Neue Bold"/>
                <a:cs typeface="Bebas Neue Bold"/>
                <a:sym typeface="Bebas Neue Bold"/>
              </a:rPr>
              <a:t>Escuela de Informática y Telecomunicaciones</a:t>
            </a:r>
          </a:p>
          <a:p>
            <a:pPr algn="ctr">
              <a:lnSpc>
                <a:spcPts val="3219"/>
              </a:lnSpc>
              <a:spcBef>
                <a:spcPct val="0"/>
              </a:spcBef>
            </a:pPr>
            <a:r>
              <a:rPr lang="en-US" b="true" sz="2299">
                <a:solidFill>
                  <a:srgbClr val="FFFFFF"/>
                </a:solidFill>
                <a:latin typeface="Bebas Neue Bold"/>
                <a:ea typeface="Bebas Neue Bold"/>
                <a:cs typeface="Bebas Neue Bold"/>
                <a:sym typeface="Bebas Neue Bold"/>
              </a:rPr>
              <a:t>Sede Puente Alto</a:t>
            </a:r>
          </a:p>
          <a:p>
            <a:pPr algn="ctr">
              <a:lnSpc>
                <a:spcPts val="3219"/>
              </a:lnSpc>
              <a:spcBef>
                <a:spcPct val="0"/>
              </a:spcBef>
            </a:pPr>
            <a:r>
              <a:rPr lang="en-US" b="true" sz="2299">
                <a:solidFill>
                  <a:srgbClr val="FFFFFF"/>
                </a:solidFill>
                <a:latin typeface="Bebas Neue Bold"/>
                <a:ea typeface="Bebas Neue Bold"/>
                <a:cs typeface="Bebas Neue Bold"/>
                <a:sym typeface="Bebas Neue Bold"/>
              </a:rPr>
              <a:t>2024</a:t>
            </a:r>
          </a:p>
          <a:p>
            <a:pPr algn="ctr">
              <a:lnSpc>
                <a:spcPts val="3219"/>
              </a:lnSpc>
              <a:spcBef>
                <a:spcPct val="0"/>
              </a:spcBef>
            </a:pPr>
            <a:r>
              <a:rPr lang="en-US" b="true" sz="2299" u="sng">
                <a:solidFill>
                  <a:srgbClr val="FFFFFF"/>
                </a:solidFill>
                <a:latin typeface="Bebas Neue Bold"/>
                <a:ea typeface="Bebas Neue Bold"/>
                <a:cs typeface="Bebas Neue Bold"/>
                <a:sym typeface="Bebas Neue Bold"/>
              </a:rPr>
              <a:t>Docente Instructor de la Asignatura:</a:t>
            </a:r>
          </a:p>
          <a:p>
            <a:pPr algn="ctr">
              <a:lnSpc>
                <a:spcPts val="3219"/>
              </a:lnSpc>
              <a:spcBef>
                <a:spcPct val="0"/>
              </a:spcBef>
            </a:pPr>
            <a:r>
              <a:rPr lang="en-US" b="true" sz="2299">
                <a:solidFill>
                  <a:srgbClr val="FFFFFF"/>
                </a:solidFill>
                <a:latin typeface="Bebas Neue Bold"/>
                <a:ea typeface="Bebas Neue Bold"/>
                <a:cs typeface="Bebas Neue Bold"/>
                <a:sym typeface="Bebas Neue Bold"/>
              </a:rPr>
              <a:t>FABIAN ENRIQUE SALDAÑO PEREZ</a:t>
            </a:r>
          </a:p>
        </p:txBody>
      </p:sp>
      <p:sp>
        <p:nvSpPr>
          <p:cNvPr name="Freeform 16" id="16"/>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763935" y="2592139"/>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10" id="10"/>
          <p:cNvSpPr/>
          <p:nvPr/>
        </p:nvSpPr>
        <p:spPr>
          <a:xfrm flipH="false" flipV="false" rot="0">
            <a:off x="15149889" y="7483068"/>
            <a:ext cx="1565933" cy="1565933"/>
          </a:xfrm>
          <a:custGeom>
            <a:avLst/>
            <a:gdLst/>
            <a:ahLst/>
            <a:cxnLst/>
            <a:rect r="r" b="b" t="t" l="l"/>
            <a:pathLst>
              <a:path h="1565933" w="1565933">
                <a:moveTo>
                  <a:pt x="0" y="0"/>
                </a:moveTo>
                <a:lnTo>
                  <a:pt x="1565934" y="0"/>
                </a:lnTo>
                <a:lnTo>
                  <a:pt x="1565934" y="1565934"/>
                </a:lnTo>
                <a:lnTo>
                  <a:pt x="0" y="1565934"/>
                </a:lnTo>
                <a:lnTo>
                  <a:pt x="0" y="0"/>
                </a:lnTo>
                <a:close/>
              </a:path>
            </a:pathLst>
          </a:custGeom>
          <a:blipFill>
            <a:blip r:embed="rId2"/>
            <a:stretch>
              <a:fillRect l="0" t="0" r="0" b="0"/>
            </a:stretch>
          </a:blipFill>
        </p:spPr>
      </p:sp>
      <p:sp>
        <p:nvSpPr>
          <p:cNvPr name="TextBox 11" id="11"/>
          <p:cNvSpPr txBox="true"/>
          <p:nvPr/>
        </p:nvSpPr>
        <p:spPr>
          <a:xfrm rot="0">
            <a:off x="9633575" y="4520928"/>
            <a:ext cx="7816795" cy="1822450"/>
          </a:xfrm>
          <a:prstGeom prst="rect">
            <a:avLst/>
          </a:prstGeom>
        </p:spPr>
        <p:txBody>
          <a:bodyPr anchor="t" rtlCol="false" tIns="0" lIns="0" bIns="0" rIns="0">
            <a:spAutoFit/>
          </a:bodyPr>
          <a:lstStyle/>
          <a:p>
            <a:pPr algn="l">
              <a:lnSpc>
                <a:spcPts val="7084"/>
              </a:lnSpc>
            </a:pPr>
            <a:r>
              <a:rPr lang="en-US" sz="6499" b="true">
                <a:solidFill>
                  <a:srgbClr val="FFFFFF"/>
                </a:solidFill>
                <a:latin typeface="Bebas Neue Bold"/>
                <a:ea typeface="Bebas Neue Bold"/>
                <a:cs typeface="Bebas Neue Bold"/>
                <a:sym typeface="Bebas Neue Bold"/>
              </a:rPr>
              <a:t>ARQUITECTURA DEL SOFTWARE</a:t>
            </a:r>
          </a:p>
          <a:p>
            <a:pPr algn="l">
              <a:lnSpc>
                <a:spcPts val="7084"/>
              </a:lnSpc>
            </a:pPr>
          </a:p>
        </p:txBody>
      </p:sp>
      <p:grpSp>
        <p:nvGrpSpPr>
          <p:cNvPr name="Group 12" id="12"/>
          <p:cNvGrpSpPr/>
          <p:nvPr/>
        </p:nvGrpSpPr>
        <p:grpSpPr>
          <a:xfrm rot="0">
            <a:off x="9633575" y="4402450"/>
            <a:ext cx="597518" cy="103605"/>
            <a:chOff x="0" y="0"/>
            <a:chExt cx="812800" cy="140934"/>
          </a:xfrm>
        </p:grpSpPr>
        <p:sp>
          <p:nvSpPr>
            <p:cNvPr name="Freeform 13" id="13"/>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Freeform 16" id="16"/>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
        <p:nvSpPr>
          <p:cNvPr name="Freeform 17" id="17"/>
          <p:cNvSpPr/>
          <p:nvPr/>
        </p:nvSpPr>
        <p:spPr>
          <a:xfrm flipH="false" flipV="false" rot="0">
            <a:off x="2361058" y="0"/>
            <a:ext cx="5400600" cy="10165836"/>
          </a:xfrm>
          <a:custGeom>
            <a:avLst/>
            <a:gdLst/>
            <a:ahLst/>
            <a:cxnLst/>
            <a:rect r="r" b="b" t="t" l="l"/>
            <a:pathLst>
              <a:path h="10165836" w="5400600">
                <a:moveTo>
                  <a:pt x="0" y="0"/>
                </a:moveTo>
                <a:lnTo>
                  <a:pt x="5400601" y="0"/>
                </a:lnTo>
                <a:lnTo>
                  <a:pt x="5400601" y="10165836"/>
                </a:lnTo>
                <a:lnTo>
                  <a:pt x="0" y="10165836"/>
                </a:lnTo>
                <a:lnTo>
                  <a:pt x="0" y="0"/>
                </a:lnTo>
                <a:close/>
              </a:path>
            </a:pathLst>
          </a:custGeom>
          <a:blipFill>
            <a:blip r:embed="rId7"/>
            <a:stretch>
              <a:fillRect l="0" t="0" r="0" b="0"/>
            </a:stretch>
          </a:blipFill>
        </p:spPr>
      </p:sp>
      <p:sp>
        <p:nvSpPr>
          <p:cNvPr name="TextBox 18" id="18"/>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763935" y="2592139"/>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10" id="10"/>
          <p:cNvSpPr/>
          <p:nvPr/>
        </p:nvSpPr>
        <p:spPr>
          <a:xfrm flipH="false" flipV="false" rot="0">
            <a:off x="15149889" y="7483068"/>
            <a:ext cx="1565933" cy="1565933"/>
          </a:xfrm>
          <a:custGeom>
            <a:avLst/>
            <a:gdLst/>
            <a:ahLst/>
            <a:cxnLst/>
            <a:rect r="r" b="b" t="t" l="l"/>
            <a:pathLst>
              <a:path h="1565933" w="1565933">
                <a:moveTo>
                  <a:pt x="0" y="0"/>
                </a:moveTo>
                <a:lnTo>
                  <a:pt x="1565934" y="0"/>
                </a:lnTo>
                <a:lnTo>
                  <a:pt x="1565934" y="1565934"/>
                </a:lnTo>
                <a:lnTo>
                  <a:pt x="0" y="1565934"/>
                </a:lnTo>
                <a:lnTo>
                  <a:pt x="0" y="0"/>
                </a:lnTo>
                <a:close/>
              </a:path>
            </a:pathLst>
          </a:custGeom>
          <a:blipFill>
            <a:blip r:embed="rId2"/>
            <a:stretch>
              <a:fillRect l="0" t="0" r="0" b="0"/>
            </a:stretch>
          </a:blipFill>
        </p:spPr>
      </p:sp>
      <p:sp>
        <p:nvSpPr>
          <p:cNvPr name="TextBox 11" id="11"/>
          <p:cNvSpPr txBox="true"/>
          <p:nvPr/>
        </p:nvSpPr>
        <p:spPr>
          <a:xfrm rot="0">
            <a:off x="13612692" y="4477215"/>
            <a:ext cx="4640328" cy="1822450"/>
          </a:xfrm>
          <a:prstGeom prst="rect">
            <a:avLst/>
          </a:prstGeom>
        </p:spPr>
        <p:txBody>
          <a:bodyPr anchor="t" rtlCol="false" tIns="0" lIns="0" bIns="0" rIns="0">
            <a:spAutoFit/>
          </a:bodyPr>
          <a:lstStyle/>
          <a:p>
            <a:pPr algn="l">
              <a:lnSpc>
                <a:spcPts val="7084"/>
              </a:lnSpc>
            </a:pPr>
            <a:r>
              <a:rPr lang="en-US" sz="6499" b="true">
                <a:solidFill>
                  <a:srgbClr val="FFFFFF"/>
                </a:solidFill>
                <a:latin typeface="Bebas Neue Bold"/>
                <a:ea typeface="Bebas Neue Bold"/>
                <a:cs typeface="Bebas Neue Bold"/>
                <a:sym typeface="Bebas Neue Bold"/>
              </a:rPr>
              <a:t>MODELO DE DATOS</a:t>
            </a:r>
          </a:p>
          <a:p>
            <a:pPr algn="l">
              <a:lnSpc>
                <a:spcPts val="7084"/>
              </a:lnSpc>
            </a:pPr>
          </a:p>
        </p:txBody>
      </p:sp>
      <p:grpSp>
        <p:nvGrpSpPr>
          <p:cNvPr name="Group 12" id="12"/>
          <p:cNvGrpSpPr/>
          <p:nvPr/>
        </p:nvGrpSpPr>
        <p:grpSpPr>
          <a:xfrm rot="0">
            <a:off x="13612692" y="4358738"/>
            <a:ext cx="354708" cy="103605"/>
            <a:chOff x="0" y="0"/>
            <a:chExt cx="482507" cy="140934"/>
          </a:xfrm>
        </p:grpSpPr>
        <p:sp>
          <p:nvSpPr>
            <p:cNvPr name="Freeform 13" id="13"/>
            <p:cNvSpPr/>
            <p:nvPr/>
          </p:nvSpPr>
          <p:spPr>
            <a:xfrm flipH="false" flipV="false" rot="0">
              <a:off x="0" y="0"/>
              <a:ext cx="482507" cy="140934"/>
            </a:xfrm>
            <a:custGeom>
              <a:avLst/>
              <a:gdLst/>
              <a:ahLst/>
              <a:cxnLst/>
              <a:rect r="r" b="b" t="t" l="l"/>
              <a:pathLst>
                <a:path h="140934" w="482507">
                  <a:moveTo>
                    <a:pt x="0" y="0"/>
                  </a:moveTo>
                  <a:lnTo>
                    <a:pt x="482507" y="0"/>
                  </a:lnTo>
                  <a:lnTo>
                    <a:pt x="482507"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482507"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Freeform 16" id="16"/>
          <p:cNvSpPr/>
          <p:nvPr/>
        </p:nvSpPr>
        <p:spPr>
          <a:xfrm flipH="false" flipV="false" rot="0">
            <a:off x="13805251" y="1028700"/>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
        <p:nvSpPr>
          <p:cNvPr name="Freeform 17" id="17"/>
          <p:cNvSpPr/>
          <p:nvPr/>
        </p:nvSpPr>
        <p:spPr>
          <a:xfrm flipH="false" flipV="false" rot="0">
            <a:off x="0" y="861528"/>
            <a:ext cx="13490303" cy="9274583"/>
          </a:xfrm>
          <a:custGeom>
            <a:avLst/>
            <a:gdLst/>
            <a:ahLst/>
            <a:cxnLst/>
            <a:rect r="r" b="b" t="t" l="l"/>
            <a:pathLst>
              <a:path h="9274583" w="13490303">
                <a:moveTo>
                  <a:pt x="0" y="0"/>
                </a:moveTo>
                <a:lnTo>
                  <a:pt x="13490303" y="0"/>
                </a:lnTo>
                <a:lnTo>
                  <a:pt x="13490303" y="9274584"/>
                </a:lnTo>
                <a:lnTo>
                  <a:pt x="0" y="9274584"/>
                </a:lnTo>
                <a:lnTo>
                  <a:pt x="0" y="0"/>
                </a:lnTo>
                <a:close/>
              </a:path>
            </a:pathLst>
          </a:custGeom>
          <a:blipFill>
            <a:blip r:embed="rId7"/>
            <a:stretch>
              <a:fillRect l="0" t="0" r="0" b="0"/>
            </a:stretch>
          </a:blipFill>
        </p:spPr>
      </p:sp>
      <p:sp>
        <p:nvSpPr>
          <p:cNvPr name="TextBox 18" id="18"/>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29140" y="7589020"/>
            <a:ext cx="7156964" cy="7156964"/>
          </a:xfrm>
          <a:custGeom>
            <a:avLst/>
            <a:gdLst/>
            <a:ahLst/>
            <a:cxnLst/>
            <a:rect r="r" b="b" t="t" l="l"/>
            <a:pathLst>
              <a:path h="7156964" w="7156964">
                <a:moveTo>
                  <a:pt x="0" y="0"/>
                </a:moveTo>
                <a:lnTo>
                  <a:pt x="7156964" y="0"/>
                </a:lnTo>
                <a:lnTo>
                  <a:pt x="7156964" y="7156964"/>
                </a:lnTo>
                <a:lnTo>
                  <a:pt x="0" y="7156964"/>
                </a:lnTo>
                <a:lnTo>
                  <a:pt x="0" y="0"/>
                </a:lnTo>
                <a:close/>
              </a:path>
            </a:pathLst>
          </a:custGeom>
          <a:blipFill>
            <a:blip r:embed="rId2">
              <a:alphaModFix amt="30000"/>
            </a:blip>
            <a:stretch>
              <a:fillRect l="0" t="0" r="0" b="0"/>
            </a:stretch>
          </a:blipFill>
        </p:spPr>
      </p:sp>
      <p:grpSp>
        <p:nvGrpSpPr>
          <p:cNvPr name="Group 8" id="8"/>
          <p:cNvGrpSpPr/>
          <p:nvPr/>
        </p:nvGrpSpPr>
        <p:grpSpPr>
          <a:xfrm rot="0">
            <a:off x="926680" y="3616990"/>
            <a:ext cx="2940272" cy="2835012"/>
            <a:chOff x="0" y="0"/>
            <a:chExt cx="7232138" cy="6973231"/>
          </a:xfrm>
        </p:grpSpPr>
        <p:sp>
          <p:nvSpPr>
            <p:cNvPr name="Freeform 9" id="9"/>
            <p:cNvSpPr/>
            <p:nvPr/>
          </p:nvSpPr>
          <p:spPr>
            <a:xfrm flipH="false" flipV="false" rot="0">
              <a:off x="0" y="0"/>
              <a:ext cx="7232138" cy="6973231"/>
            </a:xfrm>
            <a:custGeom>
              <a:avLst/>
              <a:gdLst/>
              <a:ahLst/>
              <a:cxnLst/>
              <a:rect r="r" b="b" t="t" l="l"/>
              <a:pathLst>
                <a:path h="6973231" w="7232138">
                  <a:moveTo>
                    <a:pt x="0" y="2355557"/>
                  </a:moveTo>
                  <a:lnTo>
                    <a:pt x="4895833" y="0"/>
                  </a:lnTo>
                  <a:lnTo>
                    <a:pt x="7232138" y="1468563"/>
                  </a:lnTo>
                  <a:lnTo>
                    <a:pt x="7232138" y="6973231"/>
                  </a:lnTo>
                  <a:lnTo>
                    <a:pt x="0" y="6973231"/>
                  </a:lnTo>
                  <a:close/>
                </a:path>
              </a:pathLst>
            </a:custGeom>
            <a:blipFill>
              <a:blip r:embed="rId5"/>
              <a:stretch>
                <a:fillRect l="0" t="-1856" r="0" b="-1856"/>
              </a:stretch>
            </a:blipFill>
          </p:spPr>
        </p:sp>
      </p:grpSp>
      <p:sp>
        <p:nvSpPr>
          <p:cNvPr name="TextBox 10" id="10"/>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1" id="11"/>
          <p:cNvSpPr/>
          <p:nvPr/>
        </p:nvSpPr>
        <p:spPr>
          <a:xfrm flipH="false" flipV="false" rot="0">
            <a:off x="171759" y="3705535"/>
            <a:ext cx="1509843" cy="1565933"/>
          </a:xfrm>
          <a:custGeom>
            <a:avLst/>
            <a:gdLst/>
            <a:ahLst/>
            <a:cxnLst/>
            <a:rect r="r" b="b" t="t" l="l"/>
            <a:pathLst>
              <a:path h="1565933" w="1509843">
                <a:moveTo>
                  <a:pt x="0" y="0"/>
                </a:moveTo>
                <a:lnTo>
                  <a:pt x="1509842" y="0"/>
                </a:lnTo>
                <a:lnTo>
                  <a:pt x="1509842" y="1565933"/>
                </a:lnTo>
                <a:lnTo>
                  <a:pt x="0" y="1565933"/>
                </a:lnTo>
                <a:lnTo>
                  <a:pt x="0" y="0"/>
                </a:lnTo>
                <a:close/>
              </a:path>
            </a:pathLst>
          </a:custGeom>
          <a:blipFill>
            <a:blip r:embed="rId2"/>
            <a:stretch>
              <a:fillRect l="-1857" t="0" r="-1857" b="0"/>
            </a:stretch>
          </a:blipFill>
        </p:spPr>
      </p:sp>
      <p:sp>
        <p:nvSpPr>
          <p:cNvPr name="Freeform 12" id="12"/>
          <p:cNvSpPr/>
          <p:nvPr/>
        </p:nvSpPr>
        <p:spPr>
          <a:xfrm flipH="false" flipV="false" rot="0">
            <a:off x="3401503" y="3705535"/>
            <a:ext cx="1509843" cy="1565933"/>
          </a:xfrm>
          <a:custGeom>
            <a:avLst/>
            <a:gdLst/>
            <a:ahLst/>
            <a:cxnLst/>
            <a:rect r="r" b="b" t="t" l="l"/>
            <a:pathLst>
              <a:path h="1565933" w="1509843">
                <a:moveTo>
                  <a:pt x="0" y="0"/>
                </a:moveTo>
                <a:lnTo>
                  <a:pt x="1509842" y="0"/>
                </a:lnTo>
                <a:lnTo>
                  <a:pt x="1509842" y="1565933"/>
                </a:lnTo>
                <a:lnTo>
                  <a:pt x="0" y="1565933"/>
                </a:lnTo>
                <a:lnTo>
                  <a:pt x="0" y="0"/>
                </a:lnTo>
                <a:close/>
              </a:path>
            </a:pathLst>
          </a:custGeom>
          <a:blipFill>
            <a:blip r:embed="rId2"/>
            <a:stretch>
              <a:fillRect l="-1857" t="0" r="-1857" b="0"/>
            </a:stretch>
          </a:blipFill>
        </p:spPr>
      </p:sp>
      <p:grpSp>
        <p:nvGrpSpPr>
          <p:cNvPr name="Group 13" id="13"/>
          <p:cNvGrpSpPr/>
          <p:nvPr/>
        </p:nvGrpSpPr>
        <p:grpSpPr>
          <a:xfrm rot="0">
            <a:off x="5249099" y="2077782"/>
            <a:ext cx="597518" cy="103605"/>
            <a:chOff x="0" y="0"/>
            <a:chExt cx="812800" cy="140934"/>
          </a:xfrm>
        </p:grpSpPr>
        <p:sp>
          <p:nvSpPr>
            <p:cNvPr name="Freeform 14" id="14"/>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5" id="15"/>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17" id="17"/>
          <p:cNvSpPr/>
          <p:nvPr/>
        </p:nvSpPr>
        <p:spPr>
          <a:xfrm flipH="false" flipV="false" rot="0">
            <a:off x="10116970" y="3705535"/>
            <a:ext cx="1509843" cy="1565933"/>
          </a:xfrm>
          <a:custGeom>
            <a:avLst/>
            <a:gdLst/>
            <a:ahLst/>
            <a:cxnLst/>
            <a:rect r="r" b="b" t="t" l="l"/>
            <a:pathLst>
              <a:path h="1565933" w="1509843">
                <a:moveTo>
                  <a:pt x="0" y="0"/>
                </a:moveTo>
                <a:lnTo>
                  <a:pt x="1509843" y="0"/>
                </a:lnTo>
                <a:lnTo>
                  <a:pt x="1509843" y="1565933"/>
                </a:lnTo>
                <a:lnTo>
                  <a:pt x="0" y="1565933"/>
                </a:lnTo>
                <a:lnTo>
                  <a:pt x="0" y="0"/>
                </a:lnTo>
                <a:close/>
              </a:path>
            </a:pathLst>
          </a:custGeom>
          <a:blipFill>
            <a:blip r:embed="rId2"/>
            <a:stretch>
              <a:fillRect l="-1857" t="0" r="-1857" b="0"/>
            </a:stretch>
          </a:blipFill>
        </p:spPr>
      </p:sp>
      <p:sp>
        <p:nvSpPr>
          <p:cNvPr name="Freeform 18" id="18"/>
          <p:cNvSpPr/>
          <p:nvPr/>
        </p:nvSpPr>
        <p:spPr>
          <a:xfrm flipH="false" flipV="false" rot="0">
            <a:off x="10937371" y="5153912"/>
            <a:ext cx="3017944" cy="829466"/>
          </a:xfrm>
          <a:custGeom>
            <a:avLst/>
            <a:gdLst/>
            <a:ahLst/>
            <a:cxnLst/>
            <a:rect r="r" b="b" t="t" l="l"/>
            <a:pathLst>
              <a:path h="829466" w="3017944">
                <a:moveTo>
                  <a:pt x="0" y="0"/>
                </a:moveTo>
                <a:lnTo>
                  <a:pt x="3017944" y="0"/>
                </a:lnTo>
                <a:lnTo>
                  <a:pt x="3017944" y="829466"/>
                </a:lnTo>
                <a:lnTo>
                  <a:pt x="0" y="829466"/>
                </a:lnTo>
                <a:lnTo>
                  <a:pt x="0" y="0"/>
                </a:lnTo>
                <a:close/>
              </a:path>
            </a:pathLst>
          </a:custGeom>
          <a:blipFill>
            <a:blip r:embed="rId7"/>
            <a:stretch>
              <a:fillRect l="-1857" t="0" r="-1857" b="0"/>
            </a:stretch>
          </a:blipFill>
        </p:spPr>
      </p:sp>
      <p:sp>
        <p:nvSpPr>
          <p:cNvPr name="Freeform 19" id="19"/>
          <p:cNvSpPr/>
          <p:nvPr/>
        </p:nvSpPr>
        <p:spPr>
          <a:xfrm flipH="false" flipV="false" rot="0">
            <a:off x="6573145" y="3705535"/>
            <a:ext cx="1509843" cy="1565933"/>
          </a:xfrm>
          <a:custGeom>
            <a:avLst/>
            <a:gdLst/>
            <a:ahLst/>
            <a:cxnLst/>
            <a:rect r="r" b="b" t="t" l="l"/>
            <a:pathLst>
              <a:path h="1565933" w="1509843">
                <a:moveTo>
                  <a:pt x="0" y="0"/>
                </a:moveTo>
                <a:lnTo>
                  <a:pt x="1509842" y="0"/>
                </a:lnTo>
                <a:lnTo>
                  <a:pt x="1509842" y="1565933"/>
                </a:lnTo>
                <a:lnTo>
                  <a:pt x="0" y="1565933"/>
                </a:lnTo>
                <a:lnTo>
                  <a:pt x="0" y="0"/>
                </a:lnTo>
                <a:close/>
              </a:path>
            </a:pathLst>
          </a:custGeom>
          <a:blipFill>
            <a:blip r:embed="rId2"/>
            <a:stretch>
              <a:fillRect l="-1857" t="0" r="-1857" b="0"/>
            </a:stretch>
          </a:blipFill>
        </p:spPr>
      </p:sp>
      <p:sp>
        <p:nvSpPr>
          <p:cNvPr name="Freeform 20" id="20"/>
          <p:cNvSpPr/>
          <p:nvPr/>
        </p:nvSpPr>
        <p:spPr>
          <a:xfrm flipH="false" flipV="false" rot="0">
            <a:off x="4679975" y="4488501"/>
            <a:ext cx="1893170" cy="1963501"/>
          </a:xfrm>
          <a:custGeom>
            <a:avLst/>
            <a:gdLst/>
            <a:ahLst/>
            <a:cxnLst/>
            <a:rect r="r" b="b" t="t" l="l"/>
            <a:pathLst>
              <a:path h="1963501" w="1893170">
                <a:moveTo>
                  <a:pt x="0" y="0"/>
                </a:moveTo>
                <a:lnTo>
                  <a:pt x="1893170" y="0"/>
                </a:lnTo>
                <a:lnTo>
                  <a:pt x="1893170" y="1963501"/>
                </a:lnTo>
                <a:lnTo>
                  <a:pt x="0" y="1963501"/>
                </a:lnTo>
                <a:lnTo>
                  <a:pt x="0" y="0"/>
                </a:lnTo>
                <a:close/>
              </a:path>
            </a:pathLst>
          </a:custGeom>
          <a:blipFill>
            <a:blip r:embed="rId8"/>
            <a:stretch>
              <a:fillRect l="-1857" t="0" r="-1857" b="0"/>
            </a:stretch>
          </a:blipFill>
        </p:spPr>
      </p:sp>
      <p:sp>
        <p:nvSpPr>
          <p:cNvPr name="Freeform 21" id="21"/>
          <p:cNvSpPr/>
          <p:nvPr/>
        </p:nvSpPr>
        <p:spPr>
          <a:xfrm flipH="false" flipV="false" rot="0">
            <a:off x="13663936" y="3705535"/>
            <a:ext cx="1509843" cy="1565933"/>
          </a:xfrm>
          <a:custGeom>
            <a:avLst/>
            <a:gdLst/>
            <a:ahLst/>
            <a:cxnLst/>
            <a:rect r="r" b="b" t="t" l="l"/>
            <a:pathLst>
              <a:path h="1565933" w="1509843">
                <a:moveTo>
                  <a:pt x="0" y="0"/>
                </a:moveTo>
                <a:lnTo>
                  <a:pt x="1509843" y="0"/>
                </a:lnTo>
                <a:lnTo>
                  <a:pt x="1509843" y="1565933"/>
                </a:lnTo>
                <a:lnTo>
                  <a:pt x="0" y="1565933"/>
                </a:lnTo>
                <a:lnTo>
                  <a:pt x="0" y="0"/>
                </a:lnTo>
                <a:close/>
              </a:path>
            </a:pathLst>
          </a:custGeom>
          <a:blipFill>
            <a:blip r:embed="rId2"/>
            <a:stretch>
              <a:fillRect l="-1857" t="0" r="-1857" b="0"/>
            </a:stretch>
          </a:blipFill>
        </p:spPr>
      </p:sp>
      <p:sp>
        <p:nvSpPr>
          <p:cNvPr name="Freeform 22" id="22"/>
          <p:cNvSpPr/>
          <p:nvPr/>
        </p:nvSpPr>
        <p:spPr>
          <a:xfrm flipH="false" flipV="false" rot="0">
            <a:off x="14715136" y="4745417"/>
            <a:ext cx="2353996" cy="1449669"/>
          </a:xfrm>
          <a:custGeom>
            <a:avLst/>
            <a:gdLst/>
            <a:ahLst/>
            <a:cxnLst/>
            <a:rect r="r" b="b" t="t" l="l"/>
            <a:pathLst>
              <a:path h="1449669" w="2353996">
                <a:moveTo>
                  <a:pt x="0" y="0"/>
                </a:moveTo>
                <a:lnTo>
                  <a:pt x="2353997" y="0"/>
                </a:lnTo>
                <a:lnTo>
                  <a:pt x="2353997" y="1449670"/>
                </a:lnTo>
                <a:lnTo>
                  <a:pt x="0" y="1449670"/>
                </a:lnTo>
                <a:lnTo>
                  <a:pt x="0" y="0"/>
                </a:lnTo>
                <a:close/>
              </a:path>
            </a:pathLst>
          </a:custGeom>
          <a:blipFill>
            <a:blip r:embed="rId9"/>
            <a:stretch>
              <a:fillRect l="0" t="0" r="0" b="0"/>
            </a:stretch>
          </a:blipFill>
        </p:spPr>
      </p:sp>
      <p:sp>
        <p:nvSpPr>
          <p:cNvPr name="Freeform 23" id="23"/>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10"/>
            <a:stretch>
              <a:fillRect l="0" t="0" r="0" b="0"/>
            </a:stretch>
          </a:blipFill>
        </p:spPr>
      </p:sp>
      <p:sp>
        <p:nvSpPr>
          <p:cNvPr name="Freeform 24" id="24"/>
          <p:cNvSpPr/>
          <p:nvPr/>
        </p:nvSpPr>
        <p:spPr>
          <a:xfrm flipH="false" flipV="false" rot="0">
            <a:off x="6709369" y="5083190"/>
            <a:ext cx="3845186" cy="970909"/>
          </a:xfrm>
          <a:custGeom>
            <a:avLst/>
            <a:gdLst/>
            <a:ahLst/>
            <a:cxnLst/>
            <a:rect r="r" b="b" t="t" l="l"/>
            <a:pathLst>
              <a:path h="970909" w="3845186">
                <a:moveTo>
                  <a:pt x="0" y="0"/>
                </a:moveTo>
                <a:lnTo>
                  <a:pt x="3845186" y="0"/>
                </a:lnTo>
                <a:lnTo>
                  <a:pt x="3845186" y="970910"/>
                </a:lnTo>
                <a:lnTo>
                  <a:pt x="0" y="970910"/>
                </a:lnTo>
                <a:lnTo>
                  <a:pt x="0" y="0"/>
                </a:lnTo>
                <a:close/>
              </a:path>
            </a:pathLst>
          </a:custGeom>
          <a:blipFill>
            <a:blip r:embed="rId11"/>
            <a:stretch>
              <a:fillRect l="0" t="0" r="0" b="0"/>
            </a:stretch>
          </a:blipFill>
        </p:spPr>
      </p:sp>
      <p:sp>
        <p:nvSpPr>
          <p:cNvPr name="TextBox 25" id="25"/>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11</a:t>
            </a:r>
          </a:p>
        </p:txBody>
      </p:sp>
      <p:sp>
        <p:nvSpPr>
          <p:cNvPr name="TextBox 26" id="26"/>
          <p:cNvSpPr txBox="true"/>
          <p:nvPr/>
        </p:nvSpPr>
        <p:spPr>
          <a:xfrm rot="0">
            <a:off x="1078048" y="6747277"/>
            <a:ext cx="2637536"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Angular</a:t>
            </a:r>
          </a:p>
        </p:txBody>
      </p:sp>
      <p:sp>
        <p:nvSpPr>
          <p:cNvPr name="TextBox 27" id="27"/>
          <p:cNvSpPr txBox="true"/>
          <p:nvPr/>
        </p:nvSpPr>
        <p:spPr>
          <a:xfrm rot="0">
            <a:off x="926680" y="7283143"/>
            <a:ext cx="2940272" cy="259461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Framework de desarrollo front-end que utiliza TypeScript para construir aplicaciones web dinámicas y escalables, facilitando el desarrollo de interfaces de usuario complejas y mantenibles.</a:t>
            </a:r>
          </a:p>
        </p:txBody>
      </p:sp>
      <p:sp>
        <p:nvSpPr>
          <p:cNvPr name="TextBox 28" id="28"/>
          <p:cNvSpPr txBox="true"/>
          <p:nvPr/>
        </p:nvSpPr>
        <p:spPr>
          <a:xfrm rot="0">
            <a:off x="4307792" y="6747277"/>
            <a:ext cx="2637536"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NodeJS</a:t>
            </a:r>
          </a:p>
        </p:txBody>
      </p:sp>
      <p:sp>
        <p:nvSpPr>
          <p:cNvPr name="TextBox 29" id="29"/>
          <p:cNvSpPr txBox="true"/>
          <p:nvPr/>
        </p:nvSpPr>
        <p:spPr>
          <a:xfrm rot="0">
            <a:off x="4156424" y="7283143"/>
            <a:ext cx="2940272" cy="185166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Entorno de ejecución de JavaScript que, junto con el framework Express, permite crear aplicaciones del lado del servidor rápidas y escalables.</a:t>
            </a:r>
          </a:p>
        </p:txBody>
      </p:sp>
      <p:sp>
        <p:nvSpPr>
          <p:cNvPr name="TextBox 30" id="30"/>
          <p:cNvSpPr txBox="true"/>
          <p:nvPr/>
        </p:nvSpPr>
        <p:spPr>
          <a:xfrm rot="0">
            <a:off x="4731463" y="2248062"/>
            <a:ext cx="8825074" cy="927100"/>
          </a:xfrm>
          <a:prstGeom prst="rect">
            <a:avLst/>
          </a:prstGeom>
        </p:spPr>
        <p:txBody>
          <a:bodyPr anchor="t" rtlCol="false" tIns="0" lIns="0" bIns="0" rIns="0">
            <a:spAutoFit/>
          </a:bodyPr>
          <a:lstStyle/>
          <a:p>
            <a:pPr algn="ctr">
              <a:lnSpc>
                <a:spcPts val="7084"/>
              </a:lnSpc>
            </a:pPr>
            <a:r>
              <a:rPr lang="en-US" b="true" sz="6499">
                <a:solidFill>
                  <a:srgbClr val="FFFFFF"/>
                </a:solidFill>
                <a:latin typeface="Bebas Neue Bold"/>
                <a:ea typeface="Bebas Neue Bold"/>
                <a:cs typeface="Bebas Neue Bold"/>
                <a:sym typeface="Bebas Neue Bold"/>
              </a:rPr>
              <a:t>TECNOLOGÍAS DEL DESARROLLO</a:t>
            </a:r>
          </a:p>
        </p:txBody>
      </p:sp>
      <p:sp>
        <p:nvSpPr>
          <p:cNvPr name="TextBox 31" id="31"/>
          <p:cNvSpPr txBox="true"/>
          <p:nvPr/>
        </p:nvSpPr>
        <p:spPr>
          <a:xfrm rot="0">
            <a:off x="11026400" y="6747277"/>
            <a:ext cx="2637536"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Power BI</a:t>
            </a:r>
          </a:p>
        </p:txBody>
      </p:sp>
      <p:sp>
        <p:nvSpPr>
          <p:cNvPr name="TextBox 32" id="32"/>
          <p:cNvSpPr txBox="true"/>
          <p:nvPr/>
        </p:nvSpPr>
        <p:spPr>
          <a:xfrm rot="0">
            <a:off x="10875032" y="7283143"/>
            <a:ext cx="2940272" cy="22231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Herramienta de análisis de datos que transforma datos en informes interactivos y paneles, facilitando la toma de decisiones mediante la visualización y análisis de datos en tiempo real.</a:t>
            </a:r>
          </a:p>
        </p:txBody>
      </p:sp>
      <p:sp>
        <p:nvSpPr>
          <p:cNvPr name="TextBox 33" id="33"/>
          <p:cNvSpPr txBox="true"/>
          <p:nvPr/>
        </p:nvSpPr>
        <p:spPr>
          <a:xfrm rot="0">
            <a:off x="7479434" y="6747277"/>
            <a:ext cx="2637536"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Sql Server</a:t>
            </a:r>
          </a:p>
        </p:txBody>
      </p:sp>
      <p:sp>
        <p:nvSpPr>
          <p:cNvPr name="TextBox 34" id="34"/>
          <p:cNvSpPr txBox="true"/>
          <p:nvPr/>
        </p:nvSpPr>
        <p:spPr>
          <a:xfrm rot="0">
            <a:off x="7328066" y="7283143"/>
            <a:ext cx="2940272" cy="185166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Sistema de gestión de bases de datos relacional que ofrece una solución confiable y eficiente para almacenar y gestionar grandes volúmenes de datos.</a:t>
            </a:r>
          </a:p>
        </p:txBody>
      </p:sp>
      <p:sp>
        <p:nvSpPr>
          <p:cNvPr name="TextBox 35" id="35"/>
          <p:cNvSpPr txBox="true"/>
          <p:nvPr/>
        </p:nvSpPr>
        <p:spPr>
          <a:xfrm rot="0">
            <a:off x="14573367" y="6747277"/>
            <a:ext cx="2637536"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Google Collab</a:t>
            </a:r>
          </a:p>
        </p:txBody>
      </p:sp>
      <p:sp>
        <p:nvSpPr>
          <p:cNvPr name="TextBox 36" id="36"/>
          <p:cNvSpPr txBox="true"/>
          <p:nvPr/>
        </p:nvSpPr>
        <p:spPr>
          <a:xfrm rot="0">
            <a:off x="14421999" y="7283143"/>
            <a:ext cx="2940272" cy="22231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Plataforma en la nube que permite ejecutar código Python en un entorno de cuadernos Jupyter, ideal para proyectos de ciencia de datos y aprendizaje automático.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1313560" y="3699532"/>
            <a:ext cx="2468924" cy="2468924"/>
          </a:xfrm>
          <a:custGeom>
            <a:avLst/>
            <a:gdLst/>
            <a:ahLst/>
            <a:cxnLst/>
            <a:rect r="r" b="b" t="t" l="l"/>
            <a:pathLst>
              <a:path h="2468924" w="2468924">
                <a:moveTo>
                  <a:pt x="0" y="0"/>
                </a:moveTo>
                <a:lnTo>
                  <a:pt x="2468924" y="0"/>
                </a:lnTo>
                <a:lnTo>
                  <a:pt x="2468924" y="2468923"/>
                </a:lnTo>
                <a:lnTo>
                  <a:pt x="0" y="2468923"/>
                </a:lnTo>
                <a:lnTo>
                  <a:pt x="0" y="0"/>
                </a:lnTo>
                <a:close/>
              </a:path>
            </a:pathLst>
          </a:custGeom>
          <a:blipFill>
            <a:blip r:embed="rId2"/>
            <a:stretch>
              <a:fillRect l="0" t="0" r="0" b="0"/>
            </a:stretch>
          </a:blipFill>
        </p:spPr>
      </p:sp>
      <p:sp>
        <p:nvSpPr>
          <p:cNvPr name="Freeform 10" id="10"/>
          <p:cNvSpPr/>
          <p:nvPr/>
        </p:nvSpPr>
        <p:spPr>
          <a:xfrm flipH="false" flipV="false" rot="0">
            <a:off x="16087950" y="9504033"/>
            <a:ext cx="1565933" cy="1565933"/>
          </a:xfrm>
          <a:custGeom>
            <a:avLst/>
            <a:gdLst/>
            <a:ahLst/>
            <a:cxnLst/>
            <a:rect r="r" b="b" t="t" l="l"/>
            <a:pathLst>
              <a:path h="1565933" w="1565933">
                <a:moveTo>
                  <a:pt x="0" y="0"/>
                </a:moveTo>
                <a:lnTo>
                  <a:pt x="1565934" y="0"/>
                </a:lnTo>
                <a:lnTo>
                  <a:pt x="1565934" y="1565934"/>
                </a:lnTo>
                <a:lnTo>
                  <a:pt x="0" y="1565934"/>
                </a:lnTo>
                <a:lnTo>
                  <a:pt x="0" y="0"/>
                </a:lnTo>
                <a:close/>
              </a:path>
            </a:pathLst>
          </a:custGeom>
          <a:blipFill>
            <a:blip r:embed="rId2"/>
            <a:stretch>
              <a:fillRect l="0" t="0" r="0" b="0"/>
            </a:stretch>
          </a:blipFill>
        </p:spPr>
      </p:sp>
      <p:sp>
        <p:nvSpPr>
          <p:cNvPr name="TextBox 11" id="11"/>
          <p:cNvSpPr txBox="true"/>
          <p:nvPr/>
        </p:nvSpPr>
        <p:spPr>
          <a:xfrm rot="0">
            <a:off x="3198924" y="4787296"/>
            <a:ext cx="11890151" cy="1822450"/>
          </a:xfrm>
          <a:prstGeom prst="rect">
            <a:avLst/>
          </a:prstGeom>
        </p:spPr>
        <p:txBody>
          <a:bodyPr anchor="t" rtlCol="false" tIns="0" lIns="0" bIns="0" rIns="0">
            <a:spAutoFit/>
          </a:bodyPr>
          <a:lstStyle/>
          <a:p>
            <a:pPr algn="l">
              <a:lnSpc>
                <a:spcPts val="7084"/>
              </a:lnSpc>
            </a:pPr>
            <a:r>
              <a:rPr lang="en-US" sz="6499" b="true">
                <a:solidFill>
                  <a:srgbClr val="FFFFFF"/>
                </a:solidFill>
                <a:latin typeface="Bebas Neue Bold"/>
                <a:ea typeface="Bebas Neue Bold"/>
                <a:cs typeface="Bebas Neue Bold"/>
                <a:sym typeface="Bebas Neue Bold"/>
              </a:rPr>
              <a:t>DEMOSTRACIÓN DEL RESULTADO DEL PROYECTO</a:t>
            </a:r>
          </a:p>
          <a:p>
            <a:pPr algn="l">
              <a:lnSpc>
                <a:spcPts val="7084"/>
              </a:lnSpc>
            </a:pPr>
          </a:p>
        </p:txBody>
      </p:sp>
      <p:grpSp>
        <p:nvGrpSpPr>
          <p:cNvPr name="Group 12" id="12"/>
          <p:cNvGrpSpPr/>
          <p:nvPr/>
        </p:nvGrpSpPr>
        <p:grpSpPr>
          <a:xfrm rot="0">
            <a:off x="6099090" y="536724"/>
            <a:ext cx="597518" cy="103605"/>
            <a:chOff x="0" y="0"/>
            <a:chExt cx="812800" cy="140934"/>
          </a:xfrm>
        </p:grpSpPr>
        <p:sp>
          <p:nvSpPr>
            <p:cNvPr name="Freeform 13" id="13"/>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TextBox 16" id="1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12</a:t>
            </a:r>
          </a:p>
        </p:txBody>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23118" y="7474062"/>
            <a:ext cx="7156964" cy="7156964"/>
          </a:xfrm>
          <a:custGeom>
            <a:avLst/>
            <a:gdLst/>
            <a:ahLst/>
            <a:cxnLst/>
            <a:rect r="r" b="b" t="t" l="l"/>
            <a:pathLst>
              <a:path h="7156964" w="7156964">
                <a:moveTo>
                  <a:pt x="0" y="0"/>
                </a:moveTo>
                <a:lnTo>
                  <a:pt x="7156964" y="0"/>
                </a:lnTo>
                <a:lnTo>
                  <a:pt x="7156964" y="7156964"/>
                </a:lnTo>
                <a:lnTo>
                  <a:pt x="0" y="7156964"/>
                </a:lnTo>
                <a:lnTo>
                  <a:pt x="0" y="0"/>
                </a:lnTo>
                <a:close/>
              </a:path>
            </a:pathLst>
          </a:custGeom>
          <a:blipFill>
            <a:blip r:embed="rId2">
              <a:alphaModFix amt="30000"/>
            </a:blip>
            <a:stretch>
              <a:fillRect l="0" t="0" r="0" b="0"/>
            </a:stretch>
          </a:blipFill>
        </p:spPr>
      </p:sp>
      <p:grpSp>
        <p:nvGrpSpPr>
          <p:cNvPr name="Group 8" id="8"/>
          <p:cNvGrpSpPr/>
          <p:nvPr/>
        </p:nvGrpSpPr>
        <p:grpSpPr>
          <a:xfrm rot="0">
            <a:off x="14564430" y="1455816"/>
            <a:ext cx="5957891" cy="7142066"/>
            <a:chOff x="0" y="0"/>
            <a:chExt cx="5230408" cy="6269990"/>
          </a:xfrm>
        </p:grpSpPr>
        <p:sp>
          <p:nvSpPr>
            <p:cNvPr name="Freeform 9" id="9"/>
            <p:cNvSpPr/>
            <p:nvPr/>
          </p:nvSpPr>
          <p:spPr>
            <a:xfrm flipH="false" flipV="false" rot="0">
              <a:off x="0" y="0"/>
              <a:ext cx="5230408" cy="6269990"/>
            </a:xfrm>
            <a:custGeom>
              <a:avLst/>
              <a:gdLst/>
              <a:ahLst/>
              <a:cxnLst/>
              <a:rect r="r" b="b" t="t" l="l"/>
              <a:pathLst>
                <a:path h="6269990" w="5230408">
                  <a:moveTo>
                    <a:pt x="156344" y="0"/>
                  </a:moveTo>
                  <a:lnTo>
                    <a:pt x="5230408" y="1976120"/>
                  </a:lnTo>
                  <a:lnTo>
                    <a:pt x="4031773" y="4546600"/>
                  </a:lnTo>
                  <a:lnTo>
                    <a:pt x="3579324" y="6269990"/>
                  </a:lnTo>
                  <a:lnTo>
                    <a:pt x="1182053" y="6269990"/>
                  </a:lnTo>
                  <a:lnTo>
                    <a:pt x="1442626" y="4117340"/>
                  </a:lnTo>
                  <a:lnTo>
                    <a:pt x="0" y="3596640"/>
                  </a:lnTo>
                  <a:close/>
                </a:path>
              </a:pathLst>
            </a:custGeom>
            <a:blipFill>
              <a:blip r:embed="rId5"/>
              <a:stretch>
                <a:fillRect l="-16263" t="0" r="-3612" b="0"/>
              </a:stretch>
            </a:blipFill>
          </p:spPr>
        </p:sp>
      </p:grpSp>
      <p:sp>
        <p:nvSpPr>
          <p:cNvPr name="TextBox 10" id="10"/>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1" id="11"/>
          <p:cNvSpPr/>
          <p:nvPr/>
        </p:nvSpPr>
        <p:spPr>
          <a:xfrm flipH="false" flipV="false" rot="0">
            <a:off x="16622935" y="9049150"/>
            <a:ext cx="2468924" cy="2468924"/>
          </a:xfrm>
          <a:custGeom>
            <a:avLst/>
            <a:gdLst/>
            <a:ahLst/>
            <a:cxnLst/>
            <a:rect r="r" b="b" t="t" l="l"/>
            <a:pathLst>
              <a:path h="2468924" w="2468924">
                <a:moveTo>
                  <a:pt x="0" y="0"/>
                </a:moveTo>
                <a:lnTo>
                  <a:pt x="2468923" y="0"/>
                </a:lnTo>
                <a:lnTo>
                  <a:pt x="2468923" y="2468924"/>
                </a:lnTo>
                <a:lnTo>
                  <a:pt x="0" y="2468924"/>
                </a:lnTo>
                <a:lnTo>
                  <a:pt x="0" y="0"/>
                </a:lnTo>
                <a:close/>
              </a:path>
            </a:pathLst>
          </a:custGeom>
          <a:blipFill>
            <a:blip r:embed="rId2"/>
            <a:stretch>
              <a:fillRect l="0" t="0" r="0" b="0"/>
            </a:stretch>
          </a:blipFill>
        </p:spPr>
      </p:sp>
      <p:sp>
        <p:nvSpPr>
          <p:cNvPr name="Freeform 12" id="12"/>
          <p:cNvSpPr/>
          <p:nvPr/>
        </p:nvSpPr>
        <p:spPr>
          <a:xfrm flipH="false" flipV="false" rot="0">
            <a:off x="-782967" y="-554926"/>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grpSp>
        <p:nvGrpSpPr>
          <p:cNvPr name="Group 13" id="13"/>
          <p:cNvGrpSpPr/>
          <p:nvPr/>
        </p:nvGrpSpPr>
        <p:grpSpPr>
          <a:xfrm rot="0">
            <a:off x="2169165" y="1011007"/>
            <a:ext cx="597518" cy="103605"/>
            <a:chOff x="0" y="0"/>
            <a:chExt cx="812800" cy="140934"/>
          </a:xfrm>
        </p:grpSpPr>
        <p:sp>
          <p:nvSpPr>
            <p:cNvPr name="Freeform 14" id="14"/>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5" id="15"/>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7"/>
            <a:stretch>
              <a:fillRect l="0" t="0" r="0" b="0"/>
            </a:stretch>
          </a:blipFill>
        </p:spPr>
      </p:sp>
      <p:sp>
        <p:nvSpPr>
          <p:cNvPr name="Freeform 18" id="18"/>
          <p:cNvSpPr/>
          <p:nvPr/>
        </p:nvSpPr>
        <p:spPr>
          <a:xfrm flipH="false" flipV="false" rot="0">
            <a:off x="1054700" y="3593293"/>
            <a:ext cx="2494853" cy="1955058"/>
          </a:xfrm>
          <a:custGeom>
            <a:avLst/>
            <a:gdLst/>
            <a:ahLst/>
            <a:cxnLst/>
            <a:rect r="r" b="b" t="t" l="l"/>
            <a:pathLst>
              <a:path h="1955058" w="2494853">
                <a:moveTo>
                  <a:pt x="0" y="0"/>
                </a:moveTo>
                <a:lnTo>
                  <a:pt x="2494854" y="0"/>
                </a:lnTo>
                <a:lnTo>
                  <a:pt x="2494854" y="1955058"/>
                </a:lnTo>
                <a:lnTo>
                  <a:pt x="0" y="1955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13</a:t>
            </a:r>
          </a:p>
        </p:txBody>
      </p:sp>
      <p:sp>
        <p:nvSpPr>
          <p:cNvPr name="TextBox 20" id="20"/>
          <p:cNvSpPr txBox="true"/>
          <p:nvPr/>
        </p:nvSpPr>
        <p:spPr>
          <a:xfrm rot="0">
            <a:off x="2169165" y="1181288"/>
            <a:ext cx="5701631" cy="2725420"/>
          </a:xfrm>
          <a:prstGeom prst="rect">
            <a:avLst/>
          </a:prstGeom>
        </p:spPr>
        <p:txBody>
          <a:bodyPr anchor="t" rtlCol="false" tIns="0" lIns="0" bIns="0" rIns="0">
            <a:spAutoFit/>
          </a:bodyPr>
          <a:lstStyle/>
          <a:p>
            <a:pPr algn="l">
              <a:lnSpc>
                <a:spcPts val="7084"/>
              </a:lnSpc>
            </a:pPr>
            <a:r>
              <a:rPr lang="en-US" sz="6499" b="true">
                <a:solidFill>
                  <a:srgbClr val="FFFFFF"/>
                </a:solidFill>
                <a:latin typeface="Bebas Neue Bold"/>
                <a:ea typeface="Bebas Neue Bold"/>
                <a:cs typeface="Bebas Neue Bold"/>
                <a:sym typeface="Bebas Neue Bold"/>
              </a:rPr>
              <a:t>RESULTADOS OBTENIDOS</a:t>
            </a:r>
          </a:p>
          <a:p>
            <a:pPr algn="l">
              <a:lnSpc>
                <a:spcPts val="7084"/>
              </a:lnSpc>
            </a:pPr>
          </a:p>
        </p:txBody>
      </p:sp>
      <p:sp>
        <p:nvSpPr>
          <p:cNvPr name="Freeform 21" id="21"/>
          <p:cNvSpPr/>
          <p:nvPr/>
        </p:nvSpPr>
        <p:spPr>
          <a:xfrm flipH="false" flipV="false" rot="0">
            <a:off x="5820114" y="3593293"/>
            <a:ext cx="2668193" cy="1955058"/>
          </a:xfrm>
          <a:custGeom>
            <a:avLst/>
            <a:gdLst/>
            <a:ahLst/>
            <a:cxnLst/>
            <a:rect r="r" b="b" t="t" l="l"/>
            <a:pathLst>
              <a:path h="1955058" w="2668193">
                <a:moveTo>
                  <a:pt x="0" y="0"/>
                </a:moveTo>
                <a:lnTo>
                  <a:pt x="2668193" y="0"/>
                </a:lnTo>
                <a:lnTo>
                  <a:pt x="2668193" y="1955058"/>
                </a:lnTo>
                <a:lnTo>
                  <a:pt x="0" y="19550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0320139" y="3593293"/>
            <a:ext cx="1955058" cy="1955058"/>
          </a:xfrm>
          <a:custGeom>
            <a:avLst/>
            <a:gdLst/>
            <a:ahLst/>
            <a:cxnLst/>
            <a:rect r="r" b="b" t="t" l="l"/>
            <a:pathLst>
              <a:path h="1955058" w="1955058">
                <a:moveTo>
                  <a:pt x="0" y="0"/>
                </a:moveTo>
                <a:lnTo>
                  <a:pt x="1955057" y="0"/>
                </a:lnTo>
                <a:lnTo>
                  <a:pt x="1955057" y="1955058"/>
                </a:lnTo>
                <a:lnTo>
                  <a:pt x="0" y="19550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306487" y="6126592"/>
            <a:ext cx="3991280" cy="19900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Implementación completa del sistema web para la gestión eficiente de incidentes, incluyendo funcionalidades esenciales para los usuarios finales.</a:t>
            </a:r>
          </a:p>
        </p:txBody>
      </p:sp>
      <p:sp>
        <p:nvSpPr>
          <p:cNvPr name="TextBox 24" id="24"/>
          <p:cNvSpPr txBox="true"/>
          <p:nvPr/>
        </p:nvSpPr>
        <p:spPr>
          <a:xfrm rot="0">
            <a:off x="5071284" y="5959905"/>
            <a:ext cx="4165853" cy="23234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Se realizó la extracción, transformación y carga (ETL) de datos, culminando con la creación de un cubo OLAP que permite análisis multidimensional y acceso optimizado a la información almacenada.</a:t>
            </a:r>
          </a:p>
        </p:txBody>
      </p:sp>
      <p:sp>
        <p:nvSpPr>
          <p:cNvPr name="TextBox 25" id="25"/>
          <p:cNvSpPr txBox="true"/>
          <p:nvPr/>
        </p:nvSpPr>
        <p:spPr>
          <a:xfrm rot="0">
            <a:off x="9651870" y="5959905"/>
            <a:ext cx="3291596" cy="23234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Aplicación de técnicas de minería de datos para identificar patrones y tendencias, aportando valor estratégico al análisis y toma de decisiones en la gestión de incidentes.</a:t>
            </a:r>
          </a:p>
        </p:txBody>
      </p:sp>
      <p:sp>
        <p:nvSpPr>
          <p:cNvPr name="TextBox 26" id="26"/>
          <p:cNvSpPr txBox="true"/>
          <p:nvPr/>
        </p:nvSpPr>
        <p:spPr>
          <a:xfrm rot="0">
            <a:off x="306487" y="3106044"/>
            <a:ext cx="354396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Desarrollo del Software WEB</a:t>
            </a:r>
          </a:p>
        </p:txBody>
      </p:sp>
      <p:sp>
        <p:nvSpPr>
          <p:cNvPr name="TextBox 27" id="27"/>
          <p:cNvSpPr txBox="true"/>
          <p:nvPr/>
        </p:nvSpPr>
        <p:spPr>
          <a:xfrm rot="0">
            <a:off x="5382230" y="3106044"/>
            <a:ext cx="354396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Proceso ETL y Cubo OLAP</a:t>
            </a:r>
          </a:p>
        </p:txBody>
      </p:sp>
      <p:sp>
        <p:nvSpPr>
          <p:cNvPr name="TextBox 28" id="28"/>
          <p:cNvSpPr txBox="true"/>
          <p:nvPr/>
        </p:nvSpPr>
        <p:spPr>
          <a:xfrm rot="0">
            <a:off x="9399504" y="3106044"/>
            <a:ext cx="354396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Minería de Datos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71930" y="-4264954"/>
            <a:ext cx="7156964" cy="7156964"/>
          </a:xfrm>
          <a:custGeom>
            <a:avLst/>
            <a:gdLst/>
            <a:ahLst/>
            <a:cxnLst/>
            <a:rect r="r" b="b" t="t" l="l"/>
            <a:pathLst>
              <a:path h="7156964" w="7156964">
                <a:moveTo>
                  <a:pt x="0" y="0"/>
                </a:moveTo>
                <a:lnTo>
                  <a:pt x="7156964" y="0"/>
                </a:lnTo>
                <a:lnTo>
                  <a:pt x="7156964"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8" id="8"/>
          <p:cNvGrpSpPr/>
          <p:nvPr/>
        </p:nvGrpSpPr>
        <p:grpSpPr>
          <a:xfrm rot="0">
            <a:off x="-1995235" y="1503420"/>
            <a:ext cx="4752397" cy="8628172"/>
            <a:chOff x="0" y="0"/>
            <a:chExt cx="3497580" cy="6350000"/>
          </a:xfrm>
        </p:grpSpPr>
        <p:sp>
          <p:nvSpPr>
            <p:cNvPr name="Freeform 9" id="9"/>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5"/>
              <a:stretch>
                <a:fillRect l="-628" t="0" r="-80925" b="0"/>
              </a:stretch>
            </a:blipFill>
          </p:spPr>
        </p:sp>
      </p:grpSp>
      <p:sp>
        <p:nvSpPr>
          <p:cNvPr name="TextBox 10" id="10"/>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1" id="11"/>
          <p:cNvSpPr/>
          <p:nvPr/>
        </p:nvSpPr>
        <p:spPr>
          <a:xfrm flipH="false" flipV="false" rot="0">
            <a:off x="1334104" y="78561"/>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grpSp>
        <p:nvGrpSpPr>
          <p:cNvPr name="Group 12" id="12"/>
          <p:cNvGrpSpPr/>
          <p:nvPr/>
        </p:nvGrpSpPr>
        <p:grpSpPr>
          <a:xfrm rot="0">
            <a:off x="2900037" y="1451617"/>
            <a:ext cx="597518" cy="103605"/>
            <a:chOff x="0" y="0"/>
            <a:chExt cx="812800" cy="140934"/>
          </a:xfrm>
        </p:grpSpPr>
        <p:sp>
          <p:nvSpPr>
            <p:cNvPr name="Freeform 13" id="13"/>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16" id="16"/>
          <p:cNvSpPr/>
          <p:nvPr/>
        </p:nvSpPr>
        <p:spPr>
          <a:xfrm flipH="false" flipV="false" rot="0">
            <a:off x="16622935" y="9052538"/>
            <a:ext cx="2468924" cy="2468924"/>
          </a:xfrm>
          <a:custGeom>
            <a:avLst/>
            <a:gdLst/>
            <a:ahLst/>
            <a:cxnLst/>
            <a:rect r="r" b="b" t="t" l="l"/>
            <a:pathLst>
              <a:path h="2468924" w="2468924">
                <a:moveTo>
                  <a:pt x="0" y="0"/>
                </a:moveTo>
                <a:lnTo>
                  <a:pt x="2468923" y="0"/>
                </a:lnTo>
                <a:lnTo>
                  <a:pt x="2468923" y="2468924"/>
                </a:lnTo>
                <a:lnTo>
                  <a:pt x="0" y="2468924"/>
                </a:lnTo>
                <a:lnTo>
                  <a:pt x="0" y="0"/>
                </a:lnTo>
                <a:close/>
              </a:path>
            </a:pathLst>
          </a:custGeom>
          <a:blipFill>
            <a:blip r:embed="rId2"/>
            <a:stretch>
              <a:fillRect l="0" t="0" r="0" b="0"/>
            </a:stretch>
          </a:blipFill>
        </p:spPr>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7"/>
            <a:stretch>
              <a:fillRect l="0" t="0" r="0" b="0"/>
            </a:stretch>
          </a:blipFill>
        </p:spPr>
      </p:sp>
      <p:sp>
        <p:nvSpPr>
          <p:cNvPr name="Freeform 18" id="18"/>
          <p:cNvSpPr/>
          <p:nvPr/>
        </p:nvSpPr>
        <p:spPr>
          <a:xfrm flipH="false" flipV="false" rot="0">
            <a:off x="13427005" y="8086570"/>
            <a:ext cx="1863567" cy="1148423"/>
          </a:xfrm>
          <a:custGeom>
            <a:avLst/>
            <a:gdLst/>
            <a:ahLst/>
            <a:cxnLst/>
            <a:rect r="r" b="b" t="t" l="l"/>
            <a:pathLst>
              <a:path h="1148423" w="1863567">
                <a:moveTo>
                  <a:pt x="0" y="0"/>
                </a:moveTo>
                <a:lnTo>
                  <a:pt x="1863567" y="0"/>
                </a:lnTo>
                <a:lnTo>
                  <a:pt x="1863567" y="1148424"/>
                </a:lnTo>
                <a:lnTo>
                  <a:pt x="0" y="1148424"/>
                </a:lnTo>
                <a:lnTo>
                  <a:pt x="0" y="0"/>
                </a:lnTo>
                <a:close/>
              </a:path>
            </a:pathLst>
          </a:custGeom>
          <a:blipFill>
            <a:blip r:embed="rId8"/>
            <a:stretch>
              <a:fillRect l="0" t="0" r="0" b="0"/>
            </a:stretch>
          </a:blipFill>
        </p:spPr>
      </p:sp>
      <p:sp>
        <p:nvSpPr>
          <p:cNvPr name="Freeform 19" id="19"/>
          <p:cNvSpPr/>
          <p:nvPr/>
        </p:nvSpPr>
        <p:spPr>
          <a:xfrm flipH="false" flipV="false" rot="0">
            <a:off x="13750040" y="6415659"/>
            <a:ext cx="1217496" cy="1217496"/>
          </a:xfrm>
          <a:custGeom>
            <a:avLst/>
            <a:gdLst/>
            <a:ahLst/>
            <a:cxnLst/>
            <a:rect r="r" b="b" t="t" l="l"/>
            <a:pathLst>
              <a:path h="1217496" w="1217496">
                <a:moveTo>
                  <a:pt x="0" y="0"/>
                </a:moveTo>
                <a:lnTo>
                  <a:pt x="1217497" y="0"/>
                </a:lnTo>
                <a:lnTo>
                  <a:pt x="1217497" y="1217496"/>
                </a:lnTo>
                <a:lnTo>
                  <a:pt x="0" y="1217496"/>
                </a:lnTo>
                <a:lnTo>
                  <a:pt x="0" y="0"/>
                </a:lnTo>
                <a:close/>
              </a:path>
            </a:pathLst>
          </a:custGeom>
          <a:blipFill>
            <a:blip r:embed="rId9"/>
            <a:stretch>
              <a:fillRect l="0" t="0" r="0" b="0"/>
            </a:stretch>
          </a:blipFill>
        </p:spPr>
      </p:sp>
      <p:sp>
        <p:nvSpPr>
          <p:cNvPr name="Freeform 20" id="20"/>
          <p:cNvSpPr/>
          <p:nvPr/>
        </p:nvSpPr>
        <p:spPr>
          <a:xfrm flipH="false" flipV="false" rot="0">
            <a:off x="13613382" y="4466423"/>
            <a:ext cx="1354155" cy="1354155"/>
          </a:xfrm>
          <a:custGeom>
            <a:avLst/>
            <a:gdLst/>
            <a:ahLst/>
            <a:cxnLst/>
            <a:rect r="r" b="b" t="t" l="l"/>
            <a:pathLst>
              <a:path h="1354155" w="1354155">
                <a:moveTo>
                  <a:pt x="0" y="0"/>
                </a:moveTo>
                <a:lnTo>
                  <a:pt x="1354155" y="0"/>
                </a:lnTo>
                <a:lnTo>
                  <a:pt x="1354155" y="1354154"/>
                </a:lnTo>
                <a:lnTo>
                  <a:pt x="0" y="13541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2943465" y="2892010"/>
            <a:ext cx="3981283" cy="1208395"/>
          </a:xfrm>
          <a:custGeom>
            <a:avLst/>
            <a:gdLst/>
            <a:ahLst/>
            <a:cxnLst/>
            <a:rect r="r" b="b" t="t" l="l"/>
            <a:pathLst>
              <a:path h="1208395" w="3981283">
                <a:moveTo>
                  <a:pt x="0" y="0"/>
                </a:moveTo>
                <a:lnTo>
                  <a:pt x="3981284" y="0"/>
                </a:lnTo>
                <a:lnTo>
                  <a:pt x="3981284" y="1208395"/>
                </a:lnTo>
                <a:lnTo>
                  <a:pt x="0" y="1208395"/>
                </a:lnTo>
                <a:lnTo>
                  <a:pt x="0" y="0"/>
                </a:lnTo>
                <a:close/>
              </a:path>
            </a:pathLst>
          </a:custGeom>
          <a:blipFill>
            <a:blip r:embed="rId12"/>
            <a:stretch>
              <a:fillRect l="0" t="0" r="0" b="0"/>
            </a:stretch>
          </a:blipFill>
        </p:spPr>
      </p:sp>
      <p:sp>
        <p:nvSpPr>
          <p:cNvPr name="TextBox 22" id="22"/>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14</a:t>
            </a:r>
          </a:p>
        </p:txBody>
      </p:sp>
      <p:sp>
        <p:nvSpPr>
          <p:cNvPr name="TextBox 23" id="23"/>
          <p:cNvSpPr txBox="true"/>
          <p:nvPr/>
        </p:nvSpPr>
        <p:spPr>
          <a:xfrm rot="0">
            <a:off x="2302127" y="516885"/>
            <a:ext cx="10047911" cy="3431540"/>
          </a:xfrm>
          <a:prstGeom prst="rect">
            <a:avLst/>
          </a:prstGeom>
        </p:spPr>
        <p:txBody>
          <a:bodyPr anchor="t" rtlCol="false" tIns="0" lIns="0" bIns="0" rIns="0">
            <a:spAutoFit/>
          </a:bodyPr>
          <a:lstStyle/>
          <a:p>
            <a:pPr algn="l">
              <a:lnSpc>
                <a:spcPts val="9099"/>
              </a:lnSpc>
            </a:pPr>
            <a:r>
              <a:rPr lang="en-US" sz="6499" b="true">
                <a:solidFill>
                  <a:srgbClr val="FFFFFF"/>
                </a:solidFill>
                <a:latin typeface="Bebas Neue Bold"/>
                <a:ea typeface="Bebas Neue Bold"/>
                <a:cs typeface="Bebas Neue Bold"/>
                <a:sym typeface="Bebas Neue Bold"/>
              </a:rPr>
              <a:t>OBSTÁCULOS PRESENTADOS DURANTE EL DESARROLLO</a:t>
            </a:r>
          </a:p>
          <a:p>
            <a:pPr algn="l">
              <a:lnSpc>
                <a:spcPts val="9099"/>
              </a:lnSpc>
              <a:spcBef>
                <a:spcPct val="0"/>
              </a:spcBef>
            </a:pPr>
          </a:p>
        </p:txBody>
      </p:sp>
      <p:sp>
        <p:nvSpPr>
          <p:cNvPr name="TextBox 24" id="24"/>
          <p:cNvSpPr txBox="true"/>
          <p:nvPr/>
        </p:nvSpPr>
        <p:spPr>
          <a:xfrm rot="0">
            <a:off x="3949435" y="2973580"/>
            <a:ext cx="7903611"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1) </a:t>
            </a:r>
            <a:r>
              <a:rPr lang="en-US" b="true" sz="1899">
                <a:solidFill>
                  <a:srgbClr val="FFFFFF"/>
                </a:solidFill>
                <a:latin typeface="Canva Sans Bold"/>
                <a:ea typeface="Canva Sans Bold"/>
                <a:cs typeface="Canva Sans Bold"/>
                <a:sym typeface="Canva Sans Bold"/>
              </a:rPr>
              <a:t>Migración de la base de datos:</a:t>
            </a:r>
          </a:p>
          <a:p>
            <a:pPr algn="ctr">
              <a:lnSpc>
                <a:spcPts val="2659"/>
              </a:lnSpc>
              <a:spcBef>
                <a:spcPct val="0"/>
              </a:spcBef>
            </a:pPr>
            <a:r>
              <a:rPr lang="en-US" sz="1899">
                <a:solidFill>
                  <a:srgbClr val="FFFFFF"/>
                </a:solidFill>
                <a:latin typeface="Canva Sans"/>
                <a:ea typeface="Canva Sans"/>
                <a:cs typeface="Canva Sans"/>
                <a:sym typeface="Canva Sans"/>
              </a:rPr>
              <a:t>La transición de MySQL a SQL Server requirió ajustes significativos en la estructura de los datos y en las conexiones con el sistema.</a:t>
            </a:r>
          </a:p>
        </p:txBody>
      </p:sp>
      <p:grpSp>
        <p:nvGrpSpPr>
          <p:cNvPr name="Group 25" id="25"/>
          <p:cNvGrpSpPr/>
          <p:nvPr/>
        </p:nvGrpSpPr>
        <p:grpSpPr>
          <a:xfrm rot="0">
            <a:off x="2731941" y="4790514"/>
            <a:ext cx="10338599" cy="4467786"/>
            <a:chOff x="0" y="0"/>
            <a:chExt cx="13784799" cy="5957048"/>
          </a:xfrm>
        </p:grpSpPr>
        <p:sp>
          <p:nvSpPr>
            <p:cNvPr name="TextBox 26" id="26"/>
            <p:cNvSpPr txBox="true"/>
            <p:nvPr/>
          </p:nvSpPr>
          <p:spPr>
            <a:xfrm rot="0">
              <a:off x="0" y="-38100"/>
              <a:ext cx="12665094" cy="1751753"/>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2) </a:t>
              </a:r>
              <a:r>
                <a:rPr lang="en-US" b="true" sz="1899">
                  <a:solidFill>
                    <a:srgbClr val="FFFFFF"/>
                  </a:solidFill>
                  <a:latin typeface="Canva Sans Bold"/>
                  <a:ea typeface="Canva Sans Bold"/>
                  <a:cs typeface="Canva Sans Bold"/>
                  <a:sym typeface="Canva Sans Bold"/>
                </a:rPr>
                <a:t>Diseño e implementación del proceso ETL:</a:t>
              </a:r>
            </a:p>
            <a:p>
              <a:pPr algn="ctr">
                <a:lnSpc>
                  <a:spcPts val="2659"/>
                </a:lnSpc>
                <a:spcBef>
                  <a:spcPct val="0"/>
                </a:spcBef>
              </a:pPr>
              <a:r>
                <a:rPr lang="en-US" sz="1899">
                  <a:solidFill>
                    <a:srgbClr val="FFFFFF"/>
                  </a:solidFill>
                  <a:latin typeface="Canva Sans"/>
                  <a:ea typeface="Canva Sans"/>
                  <a:cs typeface="Canva Sans"/>
                  <a:sym typeface="Canva Sans"/>
                </a:rPr>
                <a:t>La construcción del flujo de extracción, transformación y carga (ETL) implicó enfrentar la complejidad de manejar y procesar grandes volúmenes de datos de manera eficiente.</a:t>
              </a:r>
            </a:p>
          </p:txBody>
        </p:sp>
        <p:sp>
          <p:nvSpPr>
            <p:cNvPr name="TextBox 27" id="27"/>
            <p:cNvSpPr txBox="true"/>
            <p:nvPr/>
          </p:nvSpPr>
          <p:spPr>
            <a:xfrm rot="0">
              <a:off x="568462" y="2174141"/>
              <a:ext cx="12587383" cy="1751753"/>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3) </a:t>
              </a:r>
              <a:r>
                <a:rPr lang="en-US" b="true" sz="1899">
                  <a:solidFill>
                    <a:srgbClr val="FFFFFF"/>
                  </a:solidFill>
                  <a:latin typeface="Canva Sans Bold"/>
                  <a:ea typeface="Canva Sans Bold"/>
                  <a:cs typeface="Canva Sans Bold"/>
                  <a:sym typeface="Canva Sans Bold"/>
                </a:rPr>
                <a:t>Configuración de la puerta de enlace de datos local:</a:t>
              </a:r>
            </a:p>
            <a:p>
              <a:pPr algn="ctr">
                <a:lnSpc>
                  <a:spcPts val="2659"/>
                </a:lnSpc>
                <a:spcBef>
                  <a:spcPct val="0"/>
                </a:spcBef>
              </a:pPr>
              <a:r>
                <a:rPr lang="en-US" sz="1899">
                  <a:solidFill>
                    <a:srgbClr val="FFFFFF"/>
                  </a:solidFill>
                  <a:latin typeface="Canva Sans"/>
                  <a:ea typeface="Canva Sans"/>
                  <a:cs typeface="Canva Sans"/>
                  <a:sym typeface="Canva Sans"/>
                </a:rPr>
                <a:t>Se estableció una conexión para publicar la base de datos en línea y vincularla con Power BI Service, asegurando la accesibilidad y funcionalidad de los informes.</a:t>
              </a:r>
            </a:p>
          </p:txBody>
        </p:sp>
        <p:sp>
          <p:nvSpPr>
            <p:cNvPr name="TextBox 28" id="28"/>
            <p:cNvSpPr txBox="true"/>
            <p:nvPr/>
          </p:nvSpPr>
          <p:spPr>
            <a:xfrm rot="0">
              <a:off x="167736" y="4205295"/>
              <a:ext cx="13617063" cy="1751753"/>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4) </a:t>
              </a:r>
              <a:r>
                <a:rPr lang="en-US" b="true" sz="1899">
                  <a:solidFill>
                    <a:srgbClr val="FFFFFF"/>
                  </a:solidFill>
                  <a:latin typeface="Canva Sans Bold"/>
                  <a:ea typeface="Canva Sans Bold"/>
                  <a:cs typeface="Canva Sans Bold"/>
                  <a:sym typeface="Canva Sans Bold"/>
                </a:rPr>
                <a:t>Exposición de la base de datos local en línea:</a:t>
              </a:r>
            </a:p>
            <a:p>
              <a:pPr algn="ctr">
                <a:lnSpc>
                  <a:spcPts val="2659"/>
                </a:lnSpc>
                <a:spcBef>
                  <a:spcPct val="0"/>
                </a:spcBef>
              </a:pPr>
              <a:r>
                <a:rPr lang="en-US" sz="1899">
                  <a:solidFill>
                    <a:srgbClr val="FFFFFF"/>
                  </a:solidFill>
                  <a:latin typeface="Canva Sans"/>
                  <a:ea typeface="Canva Sans"/>
                  <a:cs typeface="Canva Sans"/>
                  <a:sym typeface="Canva Sans"/>
                </a:rPr>
                <a:t>Utilizando Serveo (un servicio SSH), se logró poner la base de datos local en línea para ser usada en Google Colab, permitiendo una integración más fluida con herramientas de análisis avanzado.</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902372" y="1601548"/>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sp>
        <p:nvSpPr>
          <p:cNvPr name="Freeform 10" id="10"/>
          <p:cNvSpPr/>
          <p:nvPr/>
        </p:nvSpPr>
        <p:spPr>
          <a:xfrm flipH="false" flipV="false" rot="0">
            <a:off x="17074430" y="9360811"/>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sp>
        <p:nvSpPr>
          <p:cNvPr name="TextBox 11" id="11"/>
          <p:cNvSpPr txBox="true"/>
          <p:nvPr/>
        </p:nvSpPr>
        <p:spPr>
          <a:xfrm rot="0">
            <a:off x="3481221" y="4713288"/>
            <a:ext cx="10567870" cy="927100"/>
          </a:xfrm>
          <a:prstGeom prst="rect">
            <a:avLst/>
          </a:prstGeom>
        </p:spPr>
        <p:txBody>
          <a:bodyPr anchor="t" rtlCol="false" tIns="0" lIns="0" bIns="0" rIns="0">
            <a:spAutoFit/>
          </a:bodyPr>
          <a:lstStyle/>
          <a:p>
            <a:pPr algn="ctr">
              <a:lnSpc>
                <a:spcPts val="7084"/>
              </a:lnSpc>
            </a:pPr>
            <a:r>
              <a:rPr lang="en-US" b="true" sz="6499">
                <a:solidFill>
                  <a:srgbClr val="FFFFFF"/>
                </a:solidFill>
                <a:latin typeface="Bebas Neue Bold"/>
                <a:ea typeface="Bebas Neue Bold"/>
                <a:cs typeface="Bebas Neue Bold"/>
                <a:sym typeface="Bebas Neue Bold"/>
              </a:rPr>
              <a:t>CONCLUSION</a:t>
            </a:r>
          </a:p>
        </p:txBody>
      </p:sp>
      <p:grpSp>
        <p:nvGrpSpPr>
          <p:cNvPr name="Group 12" id="12"/>
          <p:cNvGrpSpPr/>
          <p:nvPr/>
        </p:nvGrpSpPr>
        <p:grpSpPr>
          <a:xfrm rot="0">
            <a:off x="7233514" y="4543007"/>
            <a:ext cx="597518" cy="103605"/>
            <a:chOff x="0" y="0"/>
            <a:chExt cx="812800" cy="140934"/>
          </a:xfrm>
        </p:grpSpPr>
        <p:sp>
          <p:nvSpPr>
            <p:cNvPr name="Freeform 13" id="13"/>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TextBox 16" id="1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15</a:t>
            </a:r>
          </a:p>
        </p:txBody>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3125784" y="-656949"/>
            <a:ext cx="1565933" cy="1565933"/>
          </a:xfrm>
          <a:custGeom>
            <a:avLst/>
            <a:gdLst/>
            <a:ahLst/>
            <a:cxnLst/>
            <a:rect r="r" b="b" t="t" l="l"/>
            <a:pathLst>
              <a:path h="1565933" w="1565933">
                <a:moveTo>
                  <a:pt x="0" y="0"/>
                </a:moveTo>
                <a:lnTo>
                  <a:pt x="1565933" y="0"/>
                </a:lnTo>
                <a:lnTo>
                  <a:pt x="1565933" y="1565933"/>
                </a:lnTo>
                <a:lnTo>
                  <a:pt x="0" y="1565933"/>
                </a:lnTo>
                <a:lnTo>
                  <a:pt x="0" y="0"/>
                </a:lnTo>
                <a:close/>
              </a:path>
            </a:pathLst>
          </a:custGeom>
          <a:blipFill>
            <a:blip r:embed="rId2"/>
            <a:stretch>
              <a:fillRect l="0" t="0" r="0" b="0"/>
            </a:stretch>
          </a:blipFill>
        </p:spPr>
      </p:sp>
      <p:sp>
        <p:nvSpPr>
          <p:cNvPr name="Freeform 10" id="10"/>
          <p:cNvSpPr/>
          <p:nvPr/>
        </p:nvSpPr>
        <p:spPr>
          <a:xfrm flipH="false" flipV="false" rot="0">
            <a:off x="17074430" y="9360811"/>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sp>
        <p:nvSpPr>
          <p:cNvPr name="TextBox 11" id="11"/>
          <p:cNvSpPr txBox="true"/>
          <p:nvPr/>
        </p:nvSpPr>
        <p:spPr>
          <a:xfrm rot="0">
            <a:off x="1807354" y="4593837"/>
            <a:ext cx="14673292" cy="2537290"/>
          </a:xfrm>
          <a:prstGeom prst="rect">
            <a:avLst/>
          </a:prstGeom>
        </p:spPr>
        <p:txBody>
          <a:bodyPr anchor="t" rtlCol="false" tIns="0" lIns="0" bIns="0" rIns="0">
            <a:spAutoFit/>
          </a:bodyPr>
          <a:lstStyle/>
          <a:p>
            <a:pPr algn="ctr">
              <a:lnSpc>
                <a:spcPts val="9837"/>
              </a:lnSpc>
            </a:pPr>
            <a:r>
              <a:rPr lang="en-US" b="true" sz="9025">
                <a:solidFill>
                  <a:srgbClr val="FFFFFF"/>
                </a:solidFill>
                <a:latin typeface="Bebas Neue Bold"/>
                <a:ea typeface="Bebas Neue Bold"/>
                <a:cs typeface="Bebas Neue Bold"/>
                <a:sym typeface="Bebas Neue Bold"/>
              </a:rPr>
              <a:t>PREGUNTAS DE LA COMISIÓN</a:t>
            </a:r>
          </a:p>
          <a:p>
            <a:pPr algn="ctr">
              <a:lnSpc>
                <a:spcPts val="9837"/>
              </a:lnSpc>
            </a:pPr>
          </a:p>
        </p:txBody>
      </p:sp>
      <p:grpSp>
        <p:nvGrpSpPr>
          <p:cNvPr name="Group 12" id="12"/>
          <p:cNvGrpSpPr/>
          <p:nvPr/>
        </p:nvGrpSpPr>
        <p:grpSpPr>
          <a:xfrm rot="0">
            <a:off x="4552460" y="536724"/>
            <a:ext cx="597518" cy="103605"/>
            <a:chOff x="0" y="0"/>
            <a:chExt cx="812800" cy="140934"/>
          </a:xfrm>
        </p:grpSpPr>
        <p:sp>
          <p:nvSpPr>
            <p:cNvPr name="Freeform 13" id="13"/>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TextBox 16" id="1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16</a:t>
            </a:r>
          </a:p>
        </p:txBody>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946165" y="9172263"/>
            <a:ext cx="1263019" cy="396241"/>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6.5Labs</a:t>
            </a:r>
          </a:p>
        </p:txBody>
      </p:sp>
      <p:sp>
        <p:nvSpPr>
          <p:cNvPr name="TextBox 8" id="8"/>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17</a:t>
            </a:r>
          </a:p>
        </p:txBody>
      </p:sp>
      <p:sp>
        <p:nvSpPr>
          <p:cNvPr name="Freeform 9" id="9"/>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10" id="10"/>
          <p:cNvSpPr/>
          <p:nvPr/>
        </p:nvSpPr>
        <p:spPr>
          <a:xfrm flipH="false" flipV="false" rot="0">
            <a:off x="5202610" y="1202110"/>
            <a:ext cx="7882781" cy="7882781"/>
          </a:xfrm>
          <a:custGeom>
            <a:avLst/>
            <a:gdLst/>
            <a:ahLst/>
            <a:cxnLst/>
            <a:rect r="r" b="b" t="t" l="l"/>
            <a:pathLst>
              <a:path h="7882781" w="7882781">
                <a:moveTo>
                  <a:pt x="0" y="0"/>
                </a:moveTo>
                <a:lnTo>
                  <a:pt x="7882780" y="0"/>
                </a:lnTo>
                <a:lnTo>
                  <a:pt x="7882780" y="7882780"/>
                </a:lnTo>
                <a:lnTo>
                  <a:pt x="0" y="7882780"/>
                </a:lnTo>
                <a:lnTo>
                  <a:pt x="0" y="0"/>
                </a:lnTo>
                <a:close/>
              </a:path>
            </a:pathLst>
          </a:custGeom>
          <a:blipFill>
            <a:blip r:embed="rId2"/>
            <a:stretch>
              <a:fillRect l="0" t="0" r="0" b="0"/>
            </a:stretch>
          </a:blipFill>
        </p:spPr>
      </p:sp>
      <p:sp>
        <p:nvSpPr>
          <p:cNvPr name="TextBox 11" id="11"/>
          <p:cNvSpPr txBox="true"/>
          <p:nvPr/>
        </p:nvSpPr>
        <p:spPr>
          <a:xfrm rot="0">
            <a:off x="3219447" y="1115495"/>
            <a:ext cx="11849106" cy="7455669"/>
          </a:xfrm>
          <a:prstGeom prst="rect">
            <a:avLst/>
          </a:prstGeom>
        </p:spPr>
        <p:txBody>
          <a:bodyPr anchor="t" rtlCol="false" tIns="0" lIns="0" bIns="0" rIns="0">
            <a:spAutoFit/>
          </a:bodyPr>
          <a:lstStyle/>
          <a:p>
            <a:pPr algn="ctr">
              <a:lnSpc>
                <a:spcPts val="29594"/>
              </a:lnSpc>
            </a:pPr>
            <a:r>
              <a:rPr lang="en-US" b="true" sz="21139">
                <a:solidFill>
                  <a:srgbClr val="FFFFFF"/>
                </a:solidFill>
                <a:latin typeface="Bebas Neue Bold"/>
                <a:ea typeface="Bebas Neue Bold"/>
                <a:cs typeface="Bebas Neue Bold"/>
                <a:sym typeface="Bebas Neue Bold"/>
              </a:rPr>
              <a:t>MUCHAS </a:t>
            </a:r>
          </a:p>
          <a:p>
            <a:pPr algn="ctr">
              <a:lnSpc>
                <a:spcPts val="29594"/>
              </a:lnSpc>
              <a:spcBef>
                <a:spcPct val="0"/>
              </a:spcBef>
            </a:pPr>
            <a:r>
              <a:rPr lang="en-US" b="true" sz="21139">
                <a:solidFill>
                  <a:srgbClr val="FFFFFF"/>
                </a:solidFill>
                <a:latin typeface="Bebas Neue Bold"/>
                <a:ea typeface="Bebas Neue Bold"/>
                <a:cs typeface="Bebas Neue Bold"/>
                <a:sym typeface="Bebas Neue Bold"/>
              </a:rPr>
              <a:t>GRACIAS</a:t>
            </a:r>
          </a:p>
        </p:txBody>
      </p:sp>
      <p:sp>
        <p:nvSpPr>
          <p:cNvPr name="Freeform 12" id="12"/>
          <p:cNvSpPr/>
          <p:nvPr/>
        </p:nvSpPr>
        <p:spPr>
          <a:xfrm flipH="false" flipV="false" rot="0">
            <a:off x="6884388" y="8158579"/>
            <a:ext cx="2461710" cy="2461710"/>
          </a:xfrm>
          <a:custGeom>
            <a:avLst/>
            <a:gdLst/>
            <a:ahLst/>
            <a:cxnLst/>
            <a:rect r="r" b="b" t="t" l="l"/>
            <a:pathLst>
              <a:path h="2461710" w="2461710">
                <a:moveTo>
                  <a:pt x="0" y="0"/>
                </a:moveTo>
                <a:lnTo>
                  <a:pt x="2461710" y="0"/>
                </a:lnTo>
                <a:lnTo>
                  <a:pt x="2461710" y="2461710"/>
                </a:lnTo>
                <a:lnTo>
                  <a:pt x="0" y="2461710"/>
                </a:lnTo>
                <a:lnTo>
                  <a:pt x="0" y="0"/>
                </a:lnTo>
                <a:close/>
              </a:path>
            </a:pathLst>
          </a:custGeom>
          <a:blipFill>
            <a:blip r:embed="rId5"/>
            <a:stretch>
              <a:fillRect l="0" t="0" r="0" b="0"/>
            </a:stretch>
          </a:blipFill>
        </p:spPr>
      </p:sp>
      <p:sp>
        <p:nvSpPr>
          <p:cNvPr name="Freeform 13" id="13"/>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590489" y="-4866186"/>
            <a:ext cx="7156964" cy="7156964"/>
          </a:xfrm>
          <a:custGeom>
            <a:avLst/>
            <a:gdLst/>
            <a:ahLst/>
            <a:cxnLst/>
            <a:rect r="r" b="b" t="t" l="l"/>
            <a:pathLst>
              <a:path h="7156964" w="7156964">
                <a:moveTo>
                  <a:pt x="0" y="0"/>
                </a:moveTo>
                <a:lnTo>
                  <a:pt x="7156964" y="0"/>
                </a:lnTo>
                <a:lnTo>
                  <a:pt x="7156964"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8" id="8"/>
          <p:cNvSpPr/>
          <p:nvPr/>
        </p:nvSpPr>
        <p:spPr>
          <a:xfrm flipH="false" flipV="false" rot="0">
            <a:off x="882609" y="5653128"/>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9" id="9"/>
          <p:cNvSpPr/>
          <p:nvPr/>
        </p:nvSpPr>
        <p:spPr>
          <a:xfrm flipH="false" flipV="false" rot="0">
            <a:off x="6759053" y="245733"/>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grpSp>
        <p:nvGrpSpPr>
          <p:cNvPr name="Group 10" id="10"/>
          <p:cNvGrpSpPr/>
          <p:nvPr/>
        </p:nvGrpSpPr>
        <p:grpSpPr>
          <a:xfrm rot="0">
            <a:off x="8324986" y="330141"/>
            <a:ext cx="597518" cy="103605"/>
            <a:chOff x="0" y="0"/>
            <a:chExt cx="812800" cy="140934"/>
          </a:xfrm>
        </p:grpSpPr>
        <p:sp>
          <p:nvSpPr>
            <p:cNvPr name="Freeform 11" id="11"/>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2" id="12"/>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4" id="14"/>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grpSp>
        <p:nvGrpSpPr>
          <p:cNvPr name="Group 15" id="15"/>
          <p:cNvGrpSpPr/>
          <p:nvPr/>
        </p:nvGrpSpPr>
        <p:grpSpPr>
          <a:xfrm rot="0">
            <a:off x="7958413" y="3512239"/>
            <a:ext cx="597518" cy="5975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02</a:t>
              </a:r>
            </a:p>
          </p:txBody>
        </p:sp>
      </p:grpSp>
      <p:grpSp>
        <p:nvGrpSpPr>
          <p:cNvPr name="Group 18" id="18"/>
          <p:cNvGrpSpPr/>
          <p:nvPr/>
        </p:nvGrpSpPr>
        <p:grpSpPr>
          <a:xfrm rot="0">
            <a:off x="7958413" y="4435542"/>
            <a:ext cx="597518" cy="5975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03</a:t>
              </a:r>
            </a:p>
          </p:txBody>
        </p:sp>
      </p:grpSp>
      <p:grpSp>
        <p:nvGrpSpPr>
          <p:cNvPr name="Group 21" id="21"/>
          <p:cNvGrpSpPr/>
          <p:nvPr/>
        </p:nvGrpSpPr>
        <p:grpSpPr>
          <a:xfrm rot="0">
            <a:off x="7958413" y="2588936"/>
            <a:ext cx="597518" cy="59751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01</a:t>
              </a:r>
            </a:p>
          </p:txBody>
        </p:sp>
      </p:grpSp>
      <p:grpSp>
        <p:nvGrpSpPr>
          <p:cNvPr name="Group 24" id="24"/>
          <p:cNvGrpSpPr/>
          <p:nvPr/>
        </p:nvGrpSpPr>
        <p:grpSpPr>
          <a:xfrm rot="0">
            <a:off x="7958413" y="5356909"/>
            <a:ext cx="597518" cy="59751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04</a:t>
              </a:r>
            </a:p>
          </p:txBody>
        </p:sp>
      </p:grpSp>
      <p:grpSp>
        <p:nvGrpSpPr>
          <p:cNvPr name="Group 27" id="27"/>
          <p:cNvGrpSpPr/>
          <p:nvPr/>
        </p:nvGrpSpPr>
        <p:grpSpPr>
          <a:xfrm rot="0">
            <a:off x="7958413" y="6278277"/>
            <a:ext cx="597518" cy="59751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05</a:t>
              </a:r>
            </a:p>
          </p:txBody>
        </p:sp>
      </p:grpSp>
      <p:grpSp>
        <p:nvGrpSpPr>
          <p:cNvPr name="Group 30" id="30"/>
          <p:cNvGrpSpPr/>
          <p:nvPr/>
        </p:nvGrpSpPr>
        <p:grpSpPr>
          <a:xfrm rot="0">
            <a:off x="7958413" y="7199645"/>
            <a:ext cx="597518" cy="59751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06</a:t>
              </a:r>
            </a:p>
          </p:txBody>
        </p:sp>
      </p:grpSp>
      <p:grpSp>
        <p:nvGrpSpPr>
          <p:cNvPr name="Group 33" id="33"/>
          <p:cNvGrpSpPr/>
          <p:nvPr/>
        </p:nvGrpSpPr>
        <p:grpSpPr>
          <a:xfrm rot="0">
            <a:off x="0" y="1028700"/>
            <a:ext cx="7840408" cy="8884233"/>
            <a:chOff x="0" y="0"/>
            <a:chExt cx="5523230" cy="6258560"/>
          </a:xfrm>
        </p:grpSpPr>
        <p:sp>
          <p:nvSpPr>
            <p:cNvPr name="Freeform 34" id="34"/>
            <p:cNvSpPr/>
            <p:nvPr/>
          </p:nvSpPr>
          <p:spPr>
            <a:xfrm flipH="false" flipV="false" rot="0">
              <a:off x="0" y="0"/>
              <a:ext cx="5523230" cy="6258560"/>
            </a:xfrm>
            <a:custGeom>
              <a:avLst/>
              <a:gdLst/>
              <a:ahLst/>
              <a:cxnLst/>
              <a:rect r="r" b="b" t="t" l="l"/>
              <a:pathLst>
                <a:path h="6258560" w="5523230">
                  <a:moveTo>
                    <a:pt x="0" y="0"/>
                  </a:moveTo>
                  <a:lnTo>
                    <a:pt x="2393950" y="273050"/>
                  </a:lnTo>
                  <a:lnTo>
                    <a:pt x="5335270" y="4263390"/>
                  </a:lnTo>
                  <a:lnTo>
                    <a:pt x="5523230" y="6258560"/>
                  </a:lnTo>
                  <a:lnTo>
                    <a:pt x="1343660" y="6090920"/>
                  </a:lnTo>
                  <a:close/>
                </a:path>
              </a:pathLst>
            </a:custGeom>
            <a:blipFill>
              <a:blip r:embed="rId6"/>
              <a:stretch>
                <a:fillRect l="-13313" t="0" r="0" b="0"/>
              </a:stretch>
            </a:blipFill>
          </p:spPr>
        </p:sp>
      </p:grpSp>
      <p:sp>
        <p:nvSpPr>
          <p:cNvPr name="TextBox 35" id="35"/>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6" id="36"/>
          <p:cNvSpPr txBox="true"/>
          <p:nvPr/>
        </p:nvSpPr>
        <p:spPr>
          <a:xfrm rot="0">
            <a:off x="8324986" y="309921"/>
            <a:ext cx="3637432" cy="2279015"/>
          </a:xfrm>
          <a:prstGeom prst="rect">
            <a:avLst/>
          </a:prstGeom>
        </p:spPr>
        <p:txBody>
          <a:bodyPr anchor="t" rtlCol="false" tIns="0" lIns="0" bIns="0" rIns="0">
            <a:spAutoFit/>
          </a:bodyPr>
          <a:lstStyle/>
          <a:p>
            <a:pPr algn="l">
              <a:lnSpc>
                <a:spcPts val="9099"/>
              </a:lnSpc>
              <a:spcBef>
                <a:spcPct val="0"/>
              </a:spcBef>
            </a:pPr>
            <a:r>
              <a:rPr lang="en-US" b="true" sz="6499">
                <a:solidFill>
                  <a:srgbClr val="FFFFFF"/>
                </a:solidFill>
                <a:latin typeface="Bebas Neue Bold"/>
                <a:ea typeface="Bebas Neue Bold"/>
                <a:cs typeface="Bebas Neue Bold"/>
                <a:sym typeface="Bebas Neue Bold"/>
              </a:rPr>
              <a:t>TABLA DE CONTENIDO</a:t>
            </a:r>
          </a:p>
        </p:txBody>
      </p:sp>
      <p:sp>
        <p:nvSpPr>
          <p:cNvPr name="TextBox 37" id="37"/>
          <p:cNvSpPr txBox="true"/>
          <p:nvPr/>
        </p:nvSpPr>
        <p:spPr>
          <a:xfrm rot="0">
            <a:off x="8844452" y="2652745"/>
            <a:ext cx="272630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iNTEGRANTES DEL PROYECTO</a:t>
            </a:r>
          </a:p>
        </p:txBody>
      </p:sp>
      <p:sp>
        <p:nvSpPr>
          <p:cNvPr name="TextBox 38" id="38"/>
          <p:cNvSpPr txBox="true"/>
          <p:nvPr/>
        </p:nvSpPr>
        <p:spPr>
          <a:xfrm rot="0">
            <a:off x="8863502" y="3638332"/>
            <a:ext cx="1553752"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iNTRODUCCION</a:t>
            </a:r>
          </a:p>
        </p:txBody>
      </p:sp>
      <p:sp>
        <p:nvSpPr>
          <p:cNvPr name="TextBox 39" id="39"/>
          <p:cNvSpPr txBox="true"/>
          <p:nvPr/>
        </p:nvSpPr>
        <p:spPr>
          <a:xfrm rot="0">
            <a:off x="8844452" y="4355882"/>
            <a:ext cx="3107505"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Problemática a Resolver Y pROPUESTA DE Solución</a:t>
            </a:r>
          </a:p>
        </p:txBody>
      </p:sp>
      <p:sp>
        <p:nvSpPr>
          <p:cNvPr name="TextBox 40" id="40"/>
          <p:cNvSpPr txBox="true"/>
          <p:nvPr/>
        </p:nvSpPr>
        <p:spPr>
          <a:xfrm rot="0">
            <a:off x="8679756" y="6185245"/>
            <a:ext cx="3307095" cy="853153"/>
          </a:xfrm>
          <a:prstGeom prst="rect">
            <a:avLst/>
          </a:prstGeom>
        </p:spPr>
        <p:txBody>
          <a:bodyPr anchor="t" rtlCol="false" tIns="0" lIns="0" bIns="0" rIns="0">
            <a:spAutoFit/>
          </a:bodyPr>
          <a:lstStyle/>
          <a:p>
            <a:pPr algn="ctr">
              <a:lnSpc>
                <a:spcPts val="3427"/>
              </a:lnSpc>
              <a:spcBef>
                <a:spcPct val="0"/>
              </a:spcBef>
            </a:pPr>
            <a:r>
              <a:rPr lang="en-US" b="true" sz="2448">
                <a:solidFill>
                  <a:srgbClr val="FFFFFF"/>
                </a:solidFill>
                <a:latin typeface="Bebas Neue Bold"/>
                <a:ea typeface="Bebas Neue Bold"/>
                <a:cs typeface="Bebas Neue Bold"/>
                <a:sym typeface="Bebas Neue Bold"/>
              </a:rPr>
              <a:t>Objetivo General Y Objetivos Específicos</a:t>
            </a:r>
          </a:p>
        </p:txBody>
      </p:sp>
      <p:sp>
        <p:nvSpPr>
          <p:cNvPr name="TextBox 41" id="41"/>
          <p:cNvSpPr txBox="true"/>
          <p:nvPr/>
        </p:nvSpPr>
        <p:spPr>
          <a:xfrm rot="0">
            <a:off x="8844452" y="5273457"/>
            <a:ext cx="2977701"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Alcances y limitaciones del proyecto</a:t>
            </a:r>
          </a:p>
        </p:txBody>
      </p:sp>
      <p:grpSp>
        <p:nvGrpSpPr>
          <p:cNvPr name="Group 42" id="42"/>
          <p:cNvGrpSpPr/>
          <p:nvPr/>
        </p:nvGrpSpPr>
        <p:grpSpPr>
          <a:xfrm rot="0">
            <a:off x="12943465" y="2588936"/>
            <a:ext cx="597518" cy="59751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44" id="44"/>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09</a:t>
              </a:r>
            </a:p>
          </p:txBody>
        </p:sp>
      </p:grpSp>
      <p:grpSp>
        <p:nvGrpSpPr>
          <p:cNvPr name="Group 45" id="45"/>
          <p:cNvGrpSpPr/>
          <p:nvPr/>
        </p:nvGrpSpPr>
        <p:grpSpPr>
          <a:xfrm rot="0">
            <a:off x="7958413" y="8351248"/>
            <a:ext cx="597518" cy="597518"/>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47" id="47"/>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07</a:t>
              </a:r>
            </a:p>
          </p:txBody>
        </p:sp>
      </p:grpSp>
      <p:grpSp>
        <p:nvGrpSpPr>
          <p:cNvPr name="Group 48" id="48"/>
          <p:cNvGrpSpPr/>
          <p:nvPr/>
        </p:nvGrpSpPr>
        <p:grpSpPr>
          <a:xfrm rot="0">
            <a:off x="12943465" y="3510304"/>
            <a:ext cx="597518" cy="59751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0" id="50"/>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10</a:t>
              </a:r>
            </a:p>
          </p:txBody>
        </p:sp>
      </p:grpSp>
      <p:grpSp>
        <p:nvGrpSpPr>
          <p:cNvPr name="Group 51" id="51"/>
          <p:cNvGrpSpPr/>
          <p:nvPr/>
        </p:nvGrpSpPr>
        <p:grpSpPr>
          <a:xfrm rot="0">
            <a:off x="12943465" y="4431672"/>
            <a:ext cx="597518" cy="597518"/>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3" id="53"/>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11</a:t>
              </a:r>
            </a:p>
          </p:txBody>
        </p:sp>
      </p:grpSp>
      <p:grpSp>
        <p:nvGrpSpPr>
          <p:cNvPr name="Group 54" id="54"/>
          <p:cNvGrpSpPr/>
          <p:nvPr/>
        </p:nvGrpSpPr>
        <p:grpSpPr>
          <a:xfrm rot="0">
            <a:off x="12943465" y="5353040"/>
            <a:ext cx="597518" cy="597518"/>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6" id="56"/>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12</a:t>
              </a:r>
            </a:p>
          </p:txBody>
        </p:sp>
      </p:grpSp>
      <p:sp>
        <p:nvSpPr>
          <p:cNvPr name="TextBox 57" id="57"/>
          <p:cNvSpPr txBox="true"/>
          <p:nvPr/>
        </p:nvSpPr>
        <p:spPr>
          <a:xfrm rot="0">
            <a:off x="8779771" y="7289532"/>
            <a:ext cx="3629494"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Metodología de trabajo para el desarrollo del proyecto</a:t>
            </a:r>
          </a:p>
        </p:txBody>
      </p:sp>
      <p:sp>
        <p:nvSpPr>
          <p:cNvPr name="TextBox 58" id="58"/>
          <p:cNvSpPr txBox="true"/>
          <p:nvPr/>
        </p:nvSpPr>
        <p:spPr>
          <a:xfrm rot="0">
            <a:off x="8844452" y="9275791"/>
            <a:ext cx="2947534"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Arquitectura del software</a:t>
            </a:r>
          </a:p>
        </p:txBody>
      </p:sp>
      <p:sp>
        <p:nvSpPr>
          <p:cNvPr name="TextBox 59" id="59"/>
          <p:cNvSpPr txBox="true"/>
          <p:nvPr/>
        </p:nvSpPr>
        <p:spPr>
          <a:xfrm rot="0">
            <a:off x="13799646" y="2649570"/>
            <a:ext cx="1768995"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Modelo de datos</a:t>
            </a:r>
          </a:p>
        </p:txBody>
      </p:sp>
      <p:sp>
        <p:nvSpPr>
          <p:cNvPr name="TextBox 60" id="60"/>
          <p:cNvSpPr txBox="true"/>
          <p:nvPr/>
        </p:nvSpPr>
        <p:spPr>
          <a:xfrm rot="0">
            <a:off x="13799646" y="3574113"/>
            <a:ext cx="250228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Tecnologías utilizadas</a:t>
            </a:r>
          </a:p>
        </p:txBody>
      </p:sp>
      <p:sp>
        <p:nvSpPr>
          <p:cNvPr name="TextBox 61" id="61"/>
          <p:cNvSpPr txBox="true"/>
          <p:nvPr/>
        </p:nvSpPr>
        <p:spPr>
          <a:xfrm rot="0">
            <a:off x="13799646" y="4355882"/>
            <a:ext cx="3459654"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DEMOSTRACIÓN DEL RESULTADO DEL PROYECTO</a:t>
            </a:r>
          </a:p>
        </p:txBody>
      </p:sp>
      <p:sp>
        <p:nvSpPr>
          <p:cNvPr name="Freeform 62" id="62"/>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7"/>
            <a:stretch>
              <a:fillRect l="0" t="0" r="0" b="0"/>
            </a:stretch>
          </a:blipFill>
        </p:spPr>
      </p:sp>
      <p:grpSp>
        <p:nvGrpSpPr>
          <p:cNvPr name="Group 63" id="63"/>
          <p:cNvGrpSpPr/>
          <p:nvPr/>
        </p:nvGrpSpPr>
        <p:grpSpPr>
          <a:xfrm rot="0">
            <a:off x="12943465" y="6261283"/>
            <a:ext cx="597518" cy="597518"/>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65" id="65"/>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13</a:t>
              </a:r>
            </a:p>
          </p:txBody>
        </p:sp>
      </p:grpSp>
      <p:sp>
        <p:nvSpPr>
          <p:cNvPr name="TextBox 66" id="66"/>
          <p:cNvSpPr txBox="true"/>
          <p:nvPr/>
        </p:nvSpPr>
        <p:spPr>
          <a:xfrm rot="0">
            <a:off x="13826733" y="5423192"/>
            <a:ext cx="2410545"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Resultados obtenidos</a:t>
            </a:r>
          </a:p>
        </p:txBody>
      </p:sp>
      <p:grpSp>
        <p:nvGrpSpPr>
          <p:cNvPr name="Group 67" id="67"/>
          <p:cNvGrpSpPr/>
          <p:nvPr/>
        </p:nvGrpSpPr>
        <p:grpSpPr>
          <a:xfrm rot="0">
            <a:off x="12943465" y="7274983"/>
            <a:ext cx="597518" cy="597518"/>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69" id="69"/>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14</a:t>
              </a:r>
            </a:p>
          </p:txBody>
        </p:sp>
      </p:grpSp>
      <p:sp>
        <p:nvSpPr>
          <p:cNvPr name="TextBox 70" id="70"/>
          <p:cNvSpPr txBox="true"/>
          <p:nvPr/>
        </p:nvSpPr>
        <p:spPr>
          <a:xfrm rot="0">
            <a:off x="13826733" y="6123011"/>
            <a:ext cx="2625027"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Obstáculos presentados durante el desarrollo</a:t>
            </a:r>
          </a:p>
        </p:txBody>
      </p:sp>
      <p:grpSp>
        <p:nvGrpSpPr>
          <p:cNvPr name="Group 71" id="71"/>
          <p:cNvGrpSpPr/>
          <p:nvPr/>
        </p:nvGrpSpPr>
        <p:grpSpPr>
          <a:xfrm rot="0">
            <a:off x="7970492" y="9211983"/>
            <a:ext cx="597518" cy="59751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73" id="73"/>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08</a:t>
              </a:r>
            </a:p>
          </p:txBody>
        </p:sp>
      </p:grpSp>
      <p:sp>
        <p:nvSpPr>
          <p:cNvPr name="TextBox 74" id="74"/>
          <p:cNvSpPr txBox="true"/>
          <p:nvPr/>
        </p:nvSpPr>
        <p:spPr>
          <a:xfrm rot="0">
            <a:off x="8844452" y="8447805"/>
            <a:ext cx="99346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ROAD MAP</a:t>
            </a:r>
          </a:p>
        </p:txBody>
      </p:sp>
      <p:sp>
        <p:nvSpPr>
          <p:cNvPr name="TextBox 75" id="75"/>
          <p:cNvSpPr txBox="true"/>
          <p:nvPr/>
        </p:nvSpPr>
        <p:spPr>
          <a:xfrm rot="0">
            <a:off x="13728649" y="7338792"/>
            <a:ext cx="282119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Bebas Neue Bold"/>
                <a:ea typeface="Bebas Neue Bold"/>
                <a:cs typeface="Bebas Neue Bold"/>
                <a:sym typeface="Bebas Neue Bold"/>
              </a:rPr>
              <a:t>PREGUNTAS DE LA COMISIÓN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8" id="8"/>
          <p:cNvSpPr/>
          <p:nvPr/>
        </p:nvSpPr>
        <p:spPr>
          <a:xfrm flipH="false" flipV="false" rot="0">
            <a:off x="16307403" y="8660782"/>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9" id="9"/>
          <p:cNvSpPr/>
          <p:nvPr/>
        </p:nvSpPr>
        <p:spPr>
          <a:xfrm flipH="false" flipV="false" rot="0">
            <a:off x="-526826" y="1467597"/>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sp>
        <p:nvSpPr>
          <p:cNvPr name="TextBox 10" id="10"/>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1" id="11"/>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grpSp>
        <p:nvGrpSpPr>
          <p:cNvPr name="Group 12" id="12"/>
          <p:cNvGrpSpPr/>
          <p:nvPr/>
        </p:nvGrpSpPr>
        <p:grpSpPr>
          <a:xfrm rot="0">
            <a:off x="6828690" y="4811186"/>
            <a:ext cx="8797913" cy="1543050"/>
            <a:chOff x="0" y="0"/>
            <a:chExt cx="2317146" cy="406400"/>
          </a:xfrm>
        </p:grpSpPr>
        <p:sp>
          <p:nvSpPr>
            <p:cNvPr name="Freeform 13" id="13"/>
            <p:cNvSpPr/>
            <p:nvPr/>
          </p:nvSpPr>
          <p:spPr>
            <a:xfrm flipH="false" flipV="false" rot="0">
              <a:off x="0" y="0"/>
              <a:ext cx="2317146" cy="406400"/>
            </a:xfrm>
            <a:custGeom>
              <a:avLst/>
              <a:gdLst/>
              <a:ahLst/>
              <a:cxnLst/>
              <a:rect r="r" b="b" t="t" l="l"/>
              <a:pathLst>
                <a:path h="406400" w="2317146">
                  <a:moveTo>
                    <a:pt x="44879" y="0"/>
                  </a:moveTo>
                  <a:lnTo>
                    <a:pt x="2272267" y="0"/>
                  </a:lnTo>
                  <a:cubicBezTo>
                    <a:pt x="2297053" y="0"/>
                    <a:pt x="2317146" y="20093"/>
                    <a:pt x="2317146" y="44879"/>
                  </a:cubicBezTo>
                  <a:lnTo>
                    <a:pt x="2317146" y="361521"/>
                  </a:lnTo>
                  <a:cubicBezTo>
                    <a:pt x="2317146" y="386307"/>
                    <a:pt x="2297053" y="406400"/>
                    <a:pt x="2272267" y="406400"/>
                  </a:cubicBezTo>
                  <a:lnTo>
                    <a:pt x="44879" y="406400"/>
                  </a:lnTo>
                  <a:cubicBezTo>
                    <a:pt x="20093" y="406400"/>
                    <a:pt x="0" y="386307"/>
                    <a:pt x="0" y="361521"/>
                  </a:cubicBezTo>
                  <a:lnTo>
                    <a:pt x="0" y="44879"/>
                  </a:lnTo>
                  <a:cubicBezTo>
                    <a:pt x="0" y="20093"/>
                    <a:pt x="20093" y="0"/>
                    <a:pt x="44879" y="0"/>
                  </a:cubicBezTo>
                  <a:close/>
                </a:path>
              </a:pathLst>
            </a:custGeom>
            <a:solidFill>
              <a:srgbClr val="59000B"/>
            </a:solidFill>
          </p:spPr>
        </p:sp>
        <p:sp>
          <p:nvSpPr>
            <p:cNvPr name="TextBox 14" id="14"/>
            <p:cNvSpPr txBox="true"/>
            <p:nvPr/>
          </p:nvSpPr>
          <p:spPr>
            <a:xfrm>
              <a:off x="0" y="-38100"/>
              <a:ext cx="2317146" cy="444500"/>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5" id="15"/>
          <p:cNvGrpSpPr/>
          <p:nvPr/>
        </p:nvGrpSpPr>
        <p:grpSpPr>
          <a:xfrm rot="0">
            <a:off x="6828690" y="2877611"/>
            <a:ext cx="8797913" cy="1543050"/>
            <a:chOff x="0" y="0"/>
            <a:chExt cx="2317146" cy="406400"/>
          </a:xfrm>
        </p:grpSpPr>
        <p:sp>
          <p:nvSpPr>
            <p:cNvPr name="Freeform 16" id="16"/>
            <p:cNvSpPr/>
            <p:nvPr/>
          </p:nvSpPr>
          <p:spPr>
            <a:xfrm flipH="false" flipV="false" rot="0">
              <a:off x="0" y="0"/>
              <a:ext cx="2317146" cy="406400"/>
            </a:xfrm>
            <a:custGeom>
              <a:avLst/>
              <a:gdLst/>
              <a:ahLst/>
              <a:cxnLst/>
              <a:rect r="r" b="b" t="t" l="l"/>
              <a:pathLst>
                <a:path h="406400" w="2317146">
                  <a:moveTo>
                    <a:pt x="44879" y="0"/>
                  </a:moveTo>
                  <a:lnTo>
                    <a:pt x="2272267" y="0"/>
                  </a:lnTo>
                  <a:cubicBezTo>
                    <a:pt x="2297053" y="0"/>
                    <a:pt x="2317146" y="20093"/>
                    <a:pt x="2317146" y="44879"/>
                  </a:cubicBezTo>
                  <a:lnTo>
                    <a:pt x="2317146" y="361521"/>
                  </a:lnTo>
                  <a:cubicBezTo>
                    <a:pt x="2317146" y="386307"/>
                    <a:pt x="2297053" y="406400"/>
                    <a:pt x="2272267" y="406400"/>
                  </a:cubicBezTo>
                  <a:lnTo>
                    <a:pt x="44879" y="406400"/>
                  </a:lnTo>
                  <a:cubicBezTo>
                    <a:pt x="20093" y="406400"/>
                    <a:pt x="0" y="386307"/>
                    <a:pt x="0" y="361521"/>
                  </a:cubicBezTo>
                  <a:lnTo>
                    <a:pt x="0" y="44879"/>
                  </a:lnTo>
                  <a:cubicBezTo>
                    <a:pt x="0" y="20093"/>
                    <a:pt x="20093" y="0"/>
                    <a:pt x="44879" y="0"/>
                  </a:cubicBezTo>
                  <a:close/>
                </a:path>
              </a:pathLst>
            </a:custGeom>
            <a:solidFill>
              <a:srgbClr val="59000B"/>
            </a:solidFill>
          </p:spPr>
        </p:sp>
        <p:sp>
          <p:nvSpPr>
            <p:cNvPr name="TextBox 17" id="17"/>
            <p:cNvSpPr txBox="true"/>
            <p:nvPr/>
          </p:nvSpPr>
          <p:spPr>
            <a:xfrm>
              <a:off x="0" y="-38100"/>
              <a:ext cx="2317146" cy="444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828690" y="6745866"/>
            <a:ext cx="8797913" cy="1543050"/>
            <a:chOff x="0" y="0"/>
            <a:chExt cx="2317146" cy="406400"/>
          </a:xfrm>
        </p:grpSpPr>
        <p:sp>
          <p:nvSpPr>
            <p:cNvPr name="Freeform 19" id="19"/>
            <p:cNvSpPr/>
            <p:nvPr/>
          </p:nvSpPr>
          <p:spPr>
            <a:xfrm flipH="false" flipV="false" rot="0">
              <a:off x="0" y="0"/>
              <a:ext cx="2317146" cy="406400"/>
            </a:xfrm>
            <a:custGeom>
              <a:avLst/>
              <a:gdLst/>
              <a:ahLst/>
              <a:cxnLst/>
              <a:rect r="r" b="b" t="t" l="l"/>
              <a:pathLst>
                <a:path h="406400" w="2317146">
                  <a:moveTo>
                    <a:pt x="44879" y="0"/>
                  </a:moveTo>
                  <a:lnTo>
                    <a:pt x="2272267" y="0"/>
                  </a:lnTo>
                  <a:cubicBezTo>
                    <a:pt x="2297053" y="0"/>
                    <a:pt x="2317146" y="20093"/>
                    <a:pt x="2317146" y="44879"/>
                  </a:cubicBezTo>
                  <a:lnTo>
                    <a:pt x="2317146" y="361521"/>
                  </a:lnTo>
                  <a:cubicBezTo>
                    <a:pt x="2317146" y="386307"/>
                    <a:pt x="2297053" y="406400"/>
                    <a:pt x="2272267" y="406400"/>
                  </a:cubicBezTo>
                  <a:lnTo>
                    <a:pt x="44879" y="406400"/>
                  </a:lnTo>
                  <a:cubicBezTo>
                    <a:pt x="20093" y="406400"/>
                    <a:pt x="0" y="386307"/>
                    <a:pt x="0" y="361521"/>
                  </a:cubicBezTo>
                  <a:lnTo>
                    <a:pt x="0" y="44879"/>
                  </a:lnTo>
                  <a:cubicBezTo>
                    <a:pt x="0" y="20093"/>
                    <a:pt x="20093" y="0"/>
                    <a:pt x="44879" y="0"/>
                  </a:cubicBezTo>
                  <a:close/>
                </a:path>
              </a:pathLst>
            </a:custGeom>
            <a:solidFill>
              <a:srgbClr val="59000B"/>
            </a:solidFill>
          </p:spPr>
        </p:sp>
        <p:sp>
          <p:nvSpPr>
            <p:cNvPr name="TextBox 20" id="20"/>
            <p:cNvSpPr txBox="true"/>
            <p:nvPr/>
          </p:nvSpPr>
          <p:spPr>
            <a:xfrm>
              <a:off x="0" y="-38100"/>
              <a:ext cx="2317146" cy="444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176922" y="6824766"/>
            <a:ext cx="1396789" cy="1337936"/>
          </a:xfrm>
          <a:custGeom>
            <a:avLst/>
            <a:gdLst/>
            <a:ahLst/>
            <a:cxnLst/>
            <a:rect r="r" b="b" t="t" l="l"/>
            <a:pathLst>
              <a:path h="1337936" w="1396789">
                <a:moveTo>
                  <a:pt x="0" y="0"/>
                </a:moveTo>
                <a:lnTo>
                  <a:pt x="1396789" y="0"/>
                </a:lnTo>
                <a:lnTo>
                  <a:pt x="1396789" y="1337935"/>
                </a:lnTo>
                <a:lnTo>
                  <a:pt x="0" y="1337935"/>
                </a:lnTo>
                <a:lnTo>
                  <a:pt x="0" y="0"/>
                </a:lnTo>
                <a:close/>
              </a:path>
            </a:pathLst>
          </a:custGeom>
          <a:blipFill>
            <a:blip r:embed="rId6"/>
            <a:stretch>
              <a:fillRect l="0" t="0" r="0" b="0"/>
            </a:stretch>
          </a:blipFill>
        </p:spPr>
      </p:sp>
      <p:sp>
        <p:nvSpPr>
          <p:cNvPr name="Freeform 22" id="22"/>
          <p:cNvSpPr/>
          <p:nvPr/>
        </p:nvSpPr>
        <p:spPr>
          <a:xfrm flipH="false" flipV="false" rot="0">
            <a:off x="7176922" y="4903875"/>
            <a:ext cx="1396789" cy="1136637"/>
          </a:xfrm>
          <a:custGeom>
            <a:avLst/>
            <a:gdLst/>
            <a:ahLst/>
            <a:cxnLst/>
            <a:rect r="r" b="b" t="t" l="l"/>
            <a:pathLst>
              <a:path h="1136637" w="1396789">
                <a:moveTo>
                  <a:pt x="0" y="0"/>
                </a:moveTo>
                <a:lnTo>
                  <a:pt x="1396789" y="0"/>
                </a:lnTo>
                <a:lnTo>
                  <a:pt x="1396789" y="1136637"/>
                </a:lnTo>
                <a:lnTo>
                  <a:pt x="0" y="1136637"/>
                </a:lnTo>
                <a:lnTo>
                  <a:pt x="0" y="0"/>
                </a:lnTo>
                <a:close/>
              </a:path>
            </a:pathLst>
          </a:custGeom>
          <a:blipFill>
            <a:blip r:embed="rId7"/>
            <a:stretch>
              <a:fillRect l="0" t="0" r="0" b="0"/>
            </a:stretch>
          </a:blipFill>
        </p:spPr>
      </p:sp>
      <p:sp>
        <p:nvSpPr>
          <p:cNvPr name="Freeform 23" id="23"/>
          <p:cNvSpPr/>
          <p:nvPr/>
        </p:nvSpPr>
        <p:spPr>
          <a:xfrm flipH="false" flipV="false" rot="0">
            <a:off x="7176922" y="2959513"/>
            <a:ext cx="1396789" cy="1308412"/>
          </a:xfrm>
          <a:custGeom>
            <a:avLst/>
            <a:gdLst/>
            <a:ahLst/>
            <a:cxnLst/>
            <a:rect r="r" b="b" t="t" l="l"/>
            <a:pathLst>
              <a:path h="1308412" w="1396789">
                <a:moveTo>
                  <a:pt x="0" y="0"/>
                </a:moveTo>
                <a:lnTo>
                  <a:pt x="1396789" y="0"/>
                </a:lnTo>
                <a:lnTo>
                  <a:pt x="1396789" y="1308412"/>
                </a:lnTo>
                <a:lnTo>
                  <a:pt x="0" y="1308412"/>
                </a:lnTo>
                <a:lnTo>
                  <a:pt x="0" y="0"/>
                </a:lnTo>
                <a:close/>
              </a:path>
            </a:pathLst>
          </a:custGeom>
          <a:blipFill>
            <a:blip r:embed="rId8"/>
            <a:stretch>
              <a:fillRect l="0" t="0" r="0" b="0"/>
            </a:stretch>
          </a:blipFill>
        </p:spPr>
      </p:sp>
      <p:sp>
        <p:nvSpPr>
          <p:cNvPr name="Freeform 24" id="24"/>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9"/>
            <a:stretch>
              <a:fillRect l="0" t="0" r="0" b="0"/>
            </a:stretch>
          </a:blipFill>
        </p:spPr>
      </p:sp>
      <p:sp>
        <p:nvSpPr>
          <p:cNvPr name="TextBox 25" id="25"/>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
        <p:nvSpPr>
          <p:cNvPr name="TextBox 26" id="26"/>
          <p:cNvSpPr txBox="true"/>
          <p:nvPr/>
        </p:nvSpPr>
        <p:spPr>
          <a:xfrm rot="0">
            <a:off x="465714" y="4172666"/>
            <a:ext cx="5874663" cy="937262"/>
          </a:xfrm>
          <a:prstGeom prst="rect">
            <a:avLst/>
          </a:prstGeom>
        </p:spPr>
        <p:txBody>
          <a:bodyPr anchor="t" rtlCol="false" tIns="0" lIns="0" bIns="0" rIns="0">
            <a:spAutoFit/>
          </a:bodyPr>
          <a:lstStyle/>
          <a:p>
            <a:pPr algn="ctr">
              <a:lnSpc>
                <a:spcPts val="7559"/>
              </a:lnSpc>
              <a:spcBef>
                <a:spcPct val="0"/>
              </a:spcBef>
            </a:pPr>
            <a:r>
              <a:rPr lang="en-US" b="true" sz="5399">
                <a:solidFill>
                  <a:srgbClr val="FFFFFF"/>
                </a:solidFill>
                <a:latin typeface="Bebas Neue Bold"/>
                <a:ea typeface="Bebas Neue Bold"/>
                <a:cs typeface="Bebas Neue Bold"/>
                <a:sym typeface="Bebas Neue Bold"/>
              </a:rPr>
              <a:t>Integrantes del proyecto</a:t>
            </a:r>
          </a:p>
        </p:txBody>
      </p:sp>
      <p:sp>
        <p:nvSpPr>
          <p:cNvPr name="TextBox 27" id="27"/>
          <p:cNvSpPr txBox="true"/>
          <p:nvPr/>
        </p:nvSpPr>
        <p:spPr>
          <a:xfrm rot="0">
            <a:off x="9420848" y="4958161"/>
            <a:ext cx="5611892" cy="9899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anva Sans"/>
                <a:ea typeface="Canva Sans"/>
                <a:cs typeface="Canva Sans"/>
                <a:sym typeface="Canva Sans"/>
              </a:rPr>
              <a:t>Luis Valenzuela</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Desarrollo de software</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Desarrollo Web - ETL - Cubo OLAP - Power BI</a:t>
            </a:r>
          </a:p>
        </p:txBody>
      </p:sp>
      <p:sp>
        <p:nvSpPr>
          <p:cNvPr name="TextBox 28" id="28"/>
          <p:cNvSpPr txBox="true"/>
          <p:nvPr/>
        </p:nvSpPr>
        <p:spPr>
          <a:xfrm rot="0">
            <a:off x="9420848" y="6979701"/>
            <a:ext cx="4353520" cy="9899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anva Sans"/>
                <a:ea typeface="Canva Sans"/>
                <a:cs typeface="Canva Sans"/>
                <a:sym typeface="Canva Sans"/>
              </a:rPr>
              <a:t>Felipe Vega</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Desarrollo de software</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Desarrollo Web - Mineria de datos</a:t>
            </a:r>
          </a:p>
        </p:txBody>
      </p:sp>
      <p:sp>
        <p:nvSpPr>
          <p:cNvPr name="TextBox 29" id="29"/>
          <p:cNvSpPr txBox="true"/>
          <p:nvPr/>
        </p:nvSpPr>
        <p:spPr>
          <a:xfrm rot="0">
            <a:off x="9420848" y="3099686"/>
            <a:ext cx="2387322" cy="9899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anva Sans"/>
                <a:ea typeface="Canva Sans"/>
                <a:cs typeface="Canva Sans"/>
                <a:sym typeface="Canva Sans"/>
              </a:rPr>
              <a:t>Victor Reyes</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Jefe de proyecto</a:t>
            </a:r>
          </a:p>
          <a:p>
            <a:pPr algn="l"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Desarrollo Web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8" id="8"/>
          <p:cNvSpPr/>
          <p:nvPr/>
        </p:nvSpPr>
        <p:spPr>
          <a:xfrm flipH="false" flipV="false" rot="0">
            <a:off x="16307403" y="8660782"/>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9" id="9"/>
          <p:cNvSpPr/>
          <p:nvPr/>
        </p:nvSpPr>
        <p:spPr>
          <a:xfrm flipH="false" flipV="false" rot="0">
            <a:off x="-526826" y="1467597"/>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sp>
        <p:nvSpPr>
          <p:cNvPr name="TextBox 10" id="10"/>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1" id="11"/>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Freeform 12" id="12"/>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
        <p:nvSpPr>
          <p:cNvPr name="TextBox 13" id="13"/>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
        <p:nvSpPr>
          <p:cNvPr name="TextBox 14" id="14"/>
          <p:cNvSpPr txBox="true"/>
          <p:nvPr/>
        </p:nvSpPr>
        <p:spPr>
          <a:xfrm rot="0">
            <a:off x="7648396" y="1447934"/>
            <a:ext cx="2991207" cy="937262"/>
          </a:xfrm>
          <a:prstGeom prst="rect">
            <a:avLst/>
          </a:prstGeom>
        </p:spPr>
        <p:txBody>
          <a:bodyPr anchor="t" rtlCol="false" tIns="0" lIns="0" bIns="0" rIns="0">
            <a:spAutoFit/>
          </a:bodyPr>
          <a:lstStyle/>
          <a:p>
            <a:pPr algn="ctr">
              <a:lnSpc>
                <a:spcPts val="7559"/>
              </a:lnSpc>
              <a:spcBef>
                <a:spcPct val="0"/>
              </a:spcBef>
            </a:pPr>
            <a:r>
              <a:rPr lang="en-US" b="true" sz="5399">
                <a:solidFill>
                  <a:srgbClr val="FFFFFF"/>
                </a:solidFill>
                <a:latin typeface="Bebas Neue Bold"/>
                <a:ea typeface="Bebas Neue Bold"/>
                <a:cs typeface="Bebas Neue Bold"/>
                <a:sym typeface="Bebas Neue Bold"/>
              </a:rPr>
              <a:t>iNTRODUCCION</a:t>
            </a:r>
          </a:p>
        </p:txBody>
      </p:sp>
      <p:sp>
        <p:nvSpPr>
          <p:cNvPr name="TextBox 15" id="15"/>
          <p:cNvSpPr txBox="true"/>
          <p:nvPr/>
        </p:nvSpPr>
        <p:spPr>
          <a:xfrm rot="0">
            <a:off x="2965188" y="2501265"/>
            <a:ext cx="12357623" cy="52273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Canva Sans"/>
                <a:ea typeface="Canva Sans"/>
                <a:cs typeface="Canva Sans"/>
                <a:sym typeface="Canva Sans"/>
              </a:rPr>
              <a:t>RescateSoft es un sistema diseñado para digitalizar y centralizar la gestión de incidentes atendidos por bomberos. Surge como respuesta a las limitaciones del uso de formularios en papel, que dificultan el análisis y la toma de decisiones estratégicas.</a:t>
            </a:r>
          </a:p>
          <a:p>
            <a:pPr algn="ctr">
              <a:lnSpc>
                <a:spcPts val="3779"/>
              </a:lnSpc>
              <a:spcBef>
                <a:spcPct val="0"/>
              </a:spcBef>
            </a:pPr>
          </a:p>
          <a:p>
            <a:pPr algn="ctr">
              <a:lnSpc>
                <a:spcPts val="3779"/>
              </a:lnSpc>
              <a:spcBef>
                <a:spcPct val="0"/>
              </a:spcBef>
            </a:pPr>
            <a:r>
              <a:rPr lang="en-US" sz="2699">
                <a:solidFill>
                  <a:srgbClr val="FFFFFF"/>
                </a:solidFill>
                <a:latin typeface="Canva Sans"/>
                <a:ea typeface="Canva Sans"/>
                <a:cs typeface="Canva Sans"/>
                <a:sym typeface="Canva Sans"/>
              </a:rPr>
              <a:t>El objetivo es mejorar la eficiencia operativa, permitiendo un registro rápido, análisis avanzado y visualización de datos clave mediante herramientas modernas y seguras.</a:t>
            </a:r>
          </a:p>
          <a:p>
            <a:pPr algn="ctr">
              <a:lnSpc>
                <a:spcPts val="3779"/>
              </a:lnSpc>
              <a:spcBef>
                <a:spcPct val="0"/>
              </a:spcBef>
            </a:pPr>
          </a:p>
          <a:p>
            <a:pPr algn="ctr">
              <a:lnSpc>
                <a:spcPts val="3779"/>
              </a:lnSpc>
              <a:spcBef>
                <a:spcPct val="0"/>
              </a:spcBef>
            </a:pPr>
            <a:r>
              <a:rPr lang="en-US" sz="2699">
                <a:solidFill>
                  <a:srgbClr val="FFFFFF"/>
                </a:solidFill>
                <a:latin typeface="Canva Sans"/>
                <a:ea typeface="Canva Sans"/>
                <a:cs typeface="Canva Sans"/>
                <a:sym typeface="Canva Sans"/>
              </a:rPr>
              <a:t>Con esta solución, se facilita la planificación y se optimiza la respuesta ante emergencias.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131824" y="6686790"/>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8" id="8"/>
          <p:cNvSpPr/>
          <p:nvPr/>
        </p:nvSpPr>
        <p:spPr>
          <a:xfrm flipH="false" flipV="false" rot="0">
            <a:off x="16674519" y="9477375"/>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9" id="9"/>
          <p:cNvSpPr/>
          <p:nvPr/>
        </p:nvSpPr>
        <p:spPr>
          <a:xfrm flipH="false" flipV="false" rot="0">
            <a:off x="2654471" y="228041"/>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5"/>
            <a:stretch>
              <a:fillRect l="0" t="0" r="0" b="0"/>
            </a:stretch>
          </a:blipFill>
        </p:spPr>
      </p:sp>
      <p:grpSp>
        <p:nvGrpSpPr>
          <p:cNvPr name="Group 10" id="10"/>
          <p:cNvGrpSpPr/>
          <p:nvPr/>
        </p:nvGrpSpPr>
        <p:grpSpPr>
          <a:xfrm rot="0">
            <a:off x="1073100" y="2410844"/>
            <a:ext cx="597518" cy="103605"/>
            <a:chOff x="0" y="0"/>
            <a:chExt cx="812800" cy="140934"/>
          </a:xfrm>
        </p:grpSpPr>
        <p:sp>
          <p:nvSpPr>
            <p:cNvPr name="Freeform 11" id="11"/>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2" id="12"/>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4" id="14"/>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15" id="15"/>
          <p:cNvSpPr/>
          <p:nvPr/>
        </p:nvSpPr>
        <p:spPr>
          <a:xfrm flipH="false" flipV="false" rot="0">
            <a:off x="502933" y="4672846"/>
            <a:ext cx="2584802" cy="2161835"/>
          </a:xfrm>
          <a:custGeom>
            <a:avLst/>
            <a:gdLst/>
            <a:ahLst/>
            <a:cxnLst/>
            <a:rect r="r" b="b" t="t" l="l"/>
            <a:pathLst>
              <a:path h="2161835" w="2584802">
                <a:moveTo>
                  <a:pt x="0" y="0"/>
                </a:moveTo>
                <a:lnTo>
                  <a:pt x="2584802" y="0"/>
                </a:lnTo>
                <a:lnTo>
                  <a:pt x="2584802" y="2161835"/>
                </a:lnTo>
                <a:lnTo>
                  <a:pt x="0" y="2161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436358" y="4672846"/>
            <a:ext cx="2200341" cy="2161835"/>
          </a:xfrm>
          <a:custGeom>
            <a:avLst/>
            <a:gdLst/>
            <a:ahLst/>
            <a:cxnLst/>
            <a:rect r="r" b="b" t="t" l="l"/>
            <a:pathLst>
              <a:path h="2161835" w="2200341">
                <a:moveTo>
                  <a:pt x="0" y="0"/>
                </a:moveTo>
                <a:lnTo>
                  <a:pt x="2200341" y="0"/>
                </a:lnTo>
                <a:lnTo>
                  <a:pt x="2200341" y="2161835"/>
                </a:lnTo>
                <a:lnTo>
                  <a:pt x="0" y="2161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11"/>
            <a:stretch>
              <a:fillRect l="0" t="0" r="0" b="0"/>
            </a:stretch>
          </a:blipFill>
        </p:spPr>
      </p:sp>
      <p:grpSp>
        <p:nvGrpSpPr>
          <p:cNvPr name="Group 18" id="18"/>
          <p:cNvGrpSpPr/>
          <p:nvPr/>
        </p:nvGrpSpPr>
        <p:grpSpPr>
          <a:xfrm rot="0">
            <a:off x="8322212" y="3506213"/>
            <a:ext cx="1643576" cy="164357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9000B"/>
            </a:solidFill>
          </p:spPr>
        </p:sp>
        <p:sp>
          <p:nvSpPr>
            <p:cNvPr name="TextBox 20" id="20"/>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818011" y="4762797"/>
            <a:ext cx="492163" cy="49216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435167" y="4762797"/>
            <a:ext cx="492163" cy="49216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2812231" y="6943498"/>
            <a:ext cx="493013" cy="49301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1064092" y="5361976"/>
            <a:ext cx="3316413" cy="1181472"/>
          </a:xfrm>
          <a:custGeom>
            <a:avLst/>
            <a:gdLst/>
            <a:ahLst/>
            <a:cxnLst/>
            <a:rect r="r" b="b" t="t" l="l"/>
            <a:pathLst>
              <a:path h="1181472" w="3316413">
                <a:moveTo>
                  <a:pt x="0" y="0"/>
                </a:moveTo>
                <a:lnTo>
                  <a:pt x="3316413" y="0"/>
                </a:lnTo>
                <a:lnTo>
                  <a:pt x="3316413" y="1181472"/>
                </a:lnTo>
                <a:lnTo>
                  <a:pt x="0" y="1181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4540984" y="5361976"/>
            <a:ext cx="3316413" cy="1181472"/>
          </a:xfrm>
          <a:custGeom>
            <a:avLst/>
            <a:gdLst/>
            <a:ahLst/>
            <a:cxnLst/>
            <a:rect r="r" b="b" t="t" l="l"/>
            <a:pathLst>
              <a:path h="1181472" w="3316413">
                <a:moveTo>
                  <a:pt x="0" y="0"/>
                </a:moveTo>
                <a:lnTo>
                  <a:pt x="3316412" y="0"/>
                </a:lnTo>
                <a:lnTo>
                  <a:pt x="3316412" y="1181472"/>
                </a:lnTo>
                <a:lnTo>
                  <a:pt x="0" y="1181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2774095" y="7543712"/>
            <a:ext cx="3322143" cy="1183513"/>
          </a:xfrm>
          <a:custGeom>
            <a:avLst/>
            <a:gdLst/>
            <a:ahLst/>
            <a:cxnLst/>
            <a:rect r="r" b="b" t="t" l="l"/>
            <a:pathLst>
              <a:path h="1183513" w="3322143">
                <a:moveTo>
                  <a:pt x="0" y="0"/>
                </a:moveTo>
                <a:lnTo>
                  <a:pt x="3322143" y="0"/>
                </a:lnTo>
                <a:lnTo>
                  <a:pt x="3322143" y="1183514"/>
                </a:lnTo>
                <a:lnTo>
                  <a:pt x="0" y="11835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3672792" y="7624907"/>
            <a:ext cx="1393594" cy="1021124"/>
          </a:xfrm>
          <a:custGeom>
            <a:avLst/>
            <a:gdLst/>
            <a:ahLst/>
            <a:cxnLst/>
            <a:rect r="r" b="b" t="t" l="l"/>
            <a:pathLst>
              <a:path h="1021124" w="1393594">
                <a:moveTo>
                  <a:pt x="0" y="0"/>
                </a:moveTo>
                <a:lnTo>
                  <a:pt x="1393594" y="0"/>
                </a:lnTo>
                <a:lnTo>
                  <a:pt x="1393594" y="1021124"/>
                </a:lnTo>
                <a:lnTo>
                  <a:pt x="0" y="10211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false" flipV="false" rot="0">
            <a:off x="11908825" y="5385434"/>
            <a:ext cx="1441122" cy="1134556"/>
          </a:xfrm>
          <a:custGeom>
            <a:avLst/>
            <a:gdLst/>
            <a:ahLst/>
            <a:cxnLst/>
            <a:rect r="r" b="b" t="t" l="l"/>
            <a:pathLst>
              <a:path h="1134556" w="1441122">
                <a:moveTo>
                  <a:pt x="0" y="0"/>
                </a:moveTo>
                <a:lnTo>
                  <a:pt x="1441122" y="0"/>
                </a:lnTo>
                <a:lnTo>
                  <a:pt x="1441122" y="1134556"/>
                </a:lnTo>
                <a:lnTo>
                  <a:pt x="0" y="11345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false" flipV="false" rot="0">
            <a:off x="15657989" y="5444447"/>
            <a:ext cx="1016530" cy="1016530"/>
          </a:xfrm>
          <a:custGeom>
            <a:avLst/>
            <a:gdLst/>
            <a:ahLst/>
            <a:cxnLst/>
            <a:rect r="r" b="b" t="t" l="l"/>
            <a:pathLst>
              <a:path h="1016530" w="1016530">
                <a:moveTo>
                  <a:pt x="0" y="0"/>
                </a:moveTo>
                <a:lnTo>
                  <a:pt x="1016530" y="0"/>
                </a:lnTo>
                <a:lnTo>
                  <a:pt x="1016530" y="1016530"/>
                </a:lnTo>
                <a:lnTo>
                  <a:pt x="0" y="10165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6" id="3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04</a:t>
            </a:r>
          </a:p>
        </p:txBody>
      </p:sp>
      <p:sp>
        <p:nvSpPr>
          <p:cNvPr name="TextBox 37" id="37"/>
          <p:cNvSpPr txBox="true"/>
          <p:nvPr/>
        </p:nvSpPr>
        <p:spPr>
          <a:xfrm rot="0">
            <a:off x="1280884" y="2581124"/>
            <a:ext cx="4313109" cy="1830070"/>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PROBLEMÁTICA A RESOLVER</a:t>
            </a:r>
          </a:p>
        </p:txBody>
      </p:sp>
      <p:sp>
        <p:nvSpPr>
          <p:cNvPr name="TextBox 38" id="38"/>
          <p:cNvSpPr txBox="true"/>
          <p:nvPr/>
        </p:nvSpPr>
        <p:spPr>
          <a:xfrm rot="0">
            <a:off x="-195260" y="7153889"/>
            <a:ext cx="4487859" cy="110871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a:t>
            </a:r>
            <a:r>
              <a:rPr lang="en-US" sz="2099">
                <a:solidFill>
                  <a:srgbClr val="FFFFFF"/>
                </a:solidFill>
                <a:latin typeface="Bebas Neue"/>
                <a:ea typeface="Bebas Neue"/>
                <a:cs typeface="Bebas Neue"/>
                <a:sym typeface="Bebas Neue"/>
              </a:rPr>
              <a:t>Los bomberos pierden recursos críticos imprimiendo y completando informes, lo que retrasa la gestión de incidentes.”</a:t>
            </a:r>
          </a:p>
        </p:txBody>
      </p:sp>
      <p:sp>
        <p:nvSpPr>
          <p:cNvPr name="TextBox 39" id="39"/>
          <p:cNvSpPr txBox="true"/>
          <p:nvPr/>
        </p:nvSpPr>
        <p:spPr>
          <a:xfrm rot="0">
            <a:off x="4292599" y="7153889"/>
            <a:ext cx="4487859" cy="110871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Bebas Neue"/>
                <a:ea typeface="Bebas Neue"/>
                <a:cs typeface="Bebas Neue"/>
                <a:sym typeface="Bebas Neue"/>
              </a:rPr>
              <a:t>"El proceso manual de rellenar formularios en papel consume tiempo valioso y es propenso a errores."</a:t>
            </a:r>
          </a:p>
        </p:txBody>
      </p:sp>
      <p:sp>
        <p:nvSpPr>
          <p:cNvPr name="TextBox 40" id="40"/>
          <p:cNvSpPr txBox="true"/>
          <p:nvPr/>
        </p:nvSpPr>
        <p:spPr>
          <a:xfrm rot="0">
            <a:off x="12630731" y="2707709"/>
            <a:ext cx="4313109" cy="1830070"/>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PROPUESTA DE SOLUCIÓN</a:t>
            </a:r>
          </a:p>
        </p:txBody>
      </p:sp>
      <p:sp>
        <p:nvSpPr>
          <p:cNvPr name="TextBox 41" id="41"/>
          <p:cNvSpPr txBox="true"/>
          <p:nvPr/>
        </p:nvSpPr>
        <p:spPr>
          <a:xfrm rot="0">
            <a:off x="10923827" y="4916142"/>
            <a:ext cx="280530" cy="193675"/>
          </a:xfrm>
          <a:prstGeom prst="rect">
            <a:avLst/>
          </a:prstGeom>
        </p:spPr>
        <p:txBody>
          <a:bodyPr anchor="t" rtlCol="false" tIns="0" lIns="0" bIns="0" rIns="0">
            <a:spAutoFit/>
          </a:bodyPr>
          <a:lstStyle/>
          <a:p>
            <a:pPr algn="ctr">
              <a:lnSpc>
                <a:spcPts val="1614"/>
              </a:lnSpc>
              <a:spcBef>
                <a:spcPct val="0"/>
              </a:spcBef>
            </a:pPr>
            <a:r>
              <a:rPr lang="en-US" b="true" sz="1153">
                <a:solidFill>
                  <a:srgbClr val="FFFFFF"/>
                </a:solidFill>
                <a:latin typeface="Open Sans Bold"/>
                <a:ea typeface="Open Sans Bold"/>
                <a:cs typeface="Open Sans Bold"/>
                <a:sym typeface="Open Sans Bold"/>
              </a:rPr>
              <a:t>01</a:t>
            </a:r>
          </a:p>
        </p:txBody>
      </p:sp>
      <p:sp>
        <p:nvSpPr>
          <p:cNvPr name="TextBox 42" id="42"/>
          <p:cNvSpPr txBox="true"/>
          <p:nvPr/>
        </p:nvSpPr>
        <p:spPr>
          <a:xfrm rot="0">
            <a:off x="14540984" y="4916142"/>
            <a:ext cx="280530" cy="193675"/>
          </a:xfrm>
          <a:prstGeom prst="rect">
            <a:avLst/>
          </a:prstGeom>
        </p:spPr>
        <p:txBody>
          <a:bodyPr anchor="t" rtlCol="false" tIns="0" lIns="0" bIns="0" rIns="0">
            <a:spAutoFit/>
          </a:bodyPr>
          <a:lstStyle/>
          <a:p>
            <a:pPr algn="ctr">
              <a:lnSpc>
                <a:spcPts val="1614"/>
              </a:lnSpc>
              <a:spcBef>
                <a:spcPct val="0"/>
              </a:spcBef>
            </a:pPr>
            <a:r>
              <a:rPr lang="en-US" b="true" sz="1153">
                <a:solidFill>
                  <a:srgbClr val="FFFFFF"/>
                </a:solidFill>
                <a:latin typeface="Open Sans Bold"/>
                <a:ea typeface="Open Sans Bold"/>
                <a:cs typeface="Open Sans Bold"/>
                <a:sym typeface="Open Sans Bold"/>
              </a:rPr>
              <a:t>02</a:t>
            </a:r>
          </a:p>
        </p:txBody>
      </p:sp>
      <p:sp>
        <p:nvSpPr>
          <p:cNvPr name="TextBox 43" id="43"/>
          <p:cNvSpPr txBox="true"/>
          <p:nvPr/>
        </p:nvSpPr>
        <p:spPr>
          <a:xfrm rot="0">
            <a:off x="12918230" y="7097141"/>
            <a:ext cx="281014" cy="193977"/>
          </a:xfrm>
          <a:prstGeom prst="rect">
            <a:avLst/>
          </a:prstGeom>
        </p:spPr>
        <p:txBody>
          <a:bodyPr anchor="t" rtlCol="false" tIns="0" lIns="0" bIns="0" rIns="0">
            <a:spAutoFit/>
          </a:bodyPr>
          <a:lstStyle/>
          <a:p>
            <a:pPr algn="ctr">
              <a:lnSpc>
                <a:spcPts val="1617"/>
              </a:lnSpc>
              <a:spcBef>
                <a:spcPct val="0"/>
              </a:spcBef>
            </a:pPr>
            <a:r>
              <a:rPr lang="en-US" b="true" sz="1155">
                <a:solidFill>
                  <a:srgbClr val="FFFFFF"/>
                </a:solidFill>
                <a:latin typeface="Open Sans Bold"/>
                <a:ea typeface="Open Sans Bold"/>
                <a:cs typeface="Open Sans Bold"/>
                <a:sym typeface="Open Sans Bold"/>
              </a:rPr>
              <a:t>03</a:t>
            </a:r>
          </a:p>
        </p:txBody>
      </p:sp>
      <p:sp>
        <p:nvSpPr>
          <p:cNvPr name="TextBox 44" id="44"/>
          <p:cNvSpPr txBox="true"/>
          <p:nvPr/>
        </p:nvSpPr>
        <p:spPr>
          <a:xfrm rot="0">
            <a:off x="11488350" y="4820344"/>
            <a:ext cx="2282072" cy="329445"/>
          </a:xfrm>
          <a:prstGeom prst="rect">
            <a:avLst/>
          </a:prstGeom>
        </p:spPr>
        <p:txBody>
          <a:bodyPr anchor="t" rtlCol="false" tIns="0" lIns="0" bIns="0" rIns="0">
            <a:spAutoFit/>
          </a:bodyPr>
          <a:lstStyle/>
          <a:p>
            <a:pPr algn="ctr">
              <a:lnSpc>
                <a:spcPts val="2536"/>
              </a:lnSpc>
              <a:spcBef>
                <a:spcPct val="0"/>
              </a:spcBef>
            </a:pPr>
            <a:r>
              <a:rPr lang="en-US" b="true" sz="1811">
                <a:solidFill>
                  <a:srgbClr val="FFFFFF"/>
                </a:solidFill>
                <a:latin typeface="Bebas Neue Bold"/>
                <a:ea typeface="Bebas Neue Bold"/>
                <a:cs typeface="Bebas Neue Bold"/>
                <a:sym typeface="Bebas Neue Bold"/>
              </a:rPr>
              <a:t>Digitalización de Formularios</a:t>
            </a:r>
          </a:p>
        </p:txBody>
      </p:sp>
      <p:sp>
        <p:nvSpPr>
          <p:cNvPr name="TextBox 45" id="45"/>
          <p:cNvSpPr txBox="true"/>
          <p:nvPr/>
        </p:nvSpPr>
        <p:spPr>
          <a:xfrm rot="0">
            <a:off x="15527700" y="4813880"/>
            <a:ext cx="1277109" cy="329445"/>
          </a:xfrm>
          <a:prstGeom prst="rect">
            <a:avLst/>
          </a:prstGeom>
        </p:spPr>
        <p:txBody>
          <a:bodyPr anchor="t" rtlCol="false" tIns="0" lIns="0" bIns="0" rIns="0">
            <a:spAutoFit/>
          </a:bodyPr>
          <a:lstStyle/>
          <a:p>
            <a:pPr algn="ctr">
              <a:lnSpc>
                <a:spcPts val="2536"/>
              </a:lnSpc>
              <a:spcBef>
                <a:spcPct val="0"/>
              </a:spcBef>
            </a:pPr>
            <a:r>
              <a:rPr lang="en-US" b="true" sz="1811">
                <a:solidFill>
                  <a:srgbClr val="FFFFFF"/>
                </a:solidFill>
                <a:latin typeface="Bebas Neue Bold"/>
                <a:ea typeface="Bebas Neue Bold"/>
                <a:cs typeface="Bebas Neue Bold"/>
                <a:sym typeface="Bebas Neue Bold"/>
              </a:rPr>
              <a:t>MINERIA DE DATOS</a:t>
            </a:r>
          </a:p>
        </p:txBody>
      </p:sp>
      <p:sp>
        <p:nvSpPr>
          <p:cNvPr name="TextBox 46" id="46"/>
          <p:cNvSpPr txBox="true"/>
          <p:nvPr/>
        </p:nvSpPr>
        <p:spPr>
          <a:xfrm rot="0">
            <a:off x="13485941" y="7001226"/>
            <a:ext cx="1767296" cy="329932"/>
          </a:xfrm>
          <a:prstGeom prst="rect">
            <a:avLst/>
          </a:prstGeom>
        </p:spPr>
        <p:txBody>
          <a:bodyPr anchor="t" rtlCol="false" tIns="0" lIns="0" bIns="0" rIns="0">
            <a:spAutoFit/>
          </a:bodyPr>
          <a:lstStyle/>
          <a:p>
            <a:pPr algn="ctr">
              <a:lnSpc>
                <a:spcPts val="2540"/>
              </a:lnSpc>
              <a:spcBef>
                <a:spcPct val="0"/>
              </a:spcBef>
            </a:pPr>
            <a:r>
              <a:rPr lang="en-US" b="true" sz="1814">
                <a:solidFill>
                  <a:srgbClr val="FFFFFF"/>
                </a:solidFill>
                <a:latin typeface="Bebas Neue Bold"/>
                <a:ea typeface="Bebas Neue Bold"/>
                <a:cs typeface="Bebas Neue Bold"/>
                <a:sym typeface="Bebas Neue Bold"/>
              </a:rPr>
              <a:t>Dashboard Interactivo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82967" y="9167648"/>
            <a:ext cx="2468924" cy="2468924"/>
          </a:xfrm>
          <a:custGeom>
            <a:avLst/>
            <a:gdLst/>
            <a:ahLst/>
            <a:cxnLst/>
            <a:rect r="r" b="b" t="t" l="l"/>
            <a:pathLst>
              <a:path h="2468924" w="2468924">
                <a:moveTo>
                  <a:pt x="0" y="0"/>
                </a:moveTo>
                <a:lnTo>
                  <a:pt x="2468923" y="0"/>
                </a:lnTo>
                <a:lnTo>
                  <a:pt x="2468923" y="2468923"/>
                </a:lnTo>
                <a:lnTo>
                  <a:pt x="0" y="2468923"/>
                </a:lnTo>
                <a:lnTo>
                  <a:pt x="0" y="0"/>
                </a:lnTo>
                <a:close/>
              </a:path>
            </a:pathLst>
          </a:custGeom>
          <a:blipFill>
            <a:blip r:embed="rId2"/>
            <a:stretch>
              <a:fillRect l="0" t="0" r="0" b="0"/>
            </a:stretch>
          </a:blipFill>
        </p:spPr>
      </p:sp>
      <p:sp>
        <p:nvSpPr>
          <p:cNvPr name="Freeform 8" id="8"/>
          <p:cNvSpPr/>
          <p:nvPr/>
        </p:nvSpPr>
        <p:spPr>
          <a:xfrm flipH="false" flipV="false" rot="0">
            <a:off x="-782967" y="1763004"/>
            <a:ext cx="1565933" cy="1565933"/>
          </a:xfrm>
          <a:custGeom>
            <a:avLst/>
            <a:gdLst/>
            <a:ahLst/>
            <a:cxnLst/>
            <a:rect r="r" b="b" t="t" l="l"/>
            <a:pathLst>
              <a:path h="1565933" w="1565933">
                <a:moveTo>
                  <a:pt x="0" y="0"/>
                </a:moveTo>
                <a:lnTo>
                  <a:pt x="1565934" y="0"/>
                </a:lnTo>
                <a:lnTo>
                  <a:pt x="1565934" y="1565934"/>
                </a:lnTo>
                <a:lnTo>
                  <a:pt x="0" y="1565934"/>
                </a:lnTo>
                <a:lnTo>
                  <a:pt x="0" y="0"/>
                </a:lnTo>
                <a:close/>
              </a:path>
            </a:pathLst>
          </a:custGeom>
          <a:blipFill>
            <a:blip r:embed="rId2"/>
            <a:stretch>
              <a:fillRect l="0" t="0" r="0" b="0"/>
            </a:stretch>
          </a:blipFill>
        </p:spPr>
      </p:sp>
      <p:grpSp>
        <p:nvGrpSpPr>
          <p:cNvPr name="Group 9" id="9"/>
          <p:cNvGrpSpPr/>
          <p:nvPr/>
        </p:nvGrpSpPr>
        <p:grpSpPr>
          <a:xfrm rot="0">
            <a:off x="6566774" y="7893125"/>
            <a:ext cx="5154453" cy="1749917"/>
            <a:chOff x="0" y="0"/>
            <a:chExt cx="6404312" cy="2174240"/>
          </a:xfrm>
        </p:grpSpPr>
        <p:sp>
          <p:nvSpPr>
            <p:cNvPr name="Freeform 10" id="10"/>
            <p:cNvSpPr/>
            <p:nvPr/>
          </p:nvSpPr>
          <p:spPr>
            <a:xfrm flipH="false" flipV="false" rot="0">
              <a:off x="0" y="0"/>
              <a:ext cx="6404313" cy="2174240"/>
            </a:xfrm>
            <a:custGeom>
              <a:avLst/>
              <a:gdLst/>
              <a:ahLst/>
              <a:cxnLst/>
              <a:rect r="r" b="b" t="t" l="l"/>
              <a:pathLst>
                <a:path h="2174240" w="6404313">
                  <a:moveTo>
                    <a:pt x="6404313" y="0"/>
                  </a:moveTo>
                  <a:lnTo>
                    <a:pt x="6404313" y="2174240"/>
                  </a:lnTo>
                  <a:lnTo>
                    <a:pt x="653240" y="2174240"/>
                  </a:lnTo>
                  <a:lnTo>
                    <a:pt x="0" y="0"/>
                  </a:lnTo>
                  <a:close/>
                </a:path>
              </a:pathLst>
            </a:custGeom>
            <a:blipFill>
              <a:blip r:embed="rId5"/>
              <a:stretch>
                <a:fillRect l="0" t="-86664" r="0" b="-107889"/>
              </a:stretch>
            </a:blipFill>
          </p:spPr>
        </p:sp>
      </p:grpSp>
      <p:sp>
        <p:nvSpPr>
          <p:cNvPr name="TextBox 11" id="11"/>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2" id="12"/>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13" id="13"/>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7"/>
            <a:stretch>
              <a:fillRect l="0" t="0" r="0" b="0"/>
            </a:stretch>
          </a:blipFill>
        </p:spPr>
      </p:sp>
      <p:sp>
        <p:nvSpPr>
          <p:cNvPr name="Freeform 14" id="14"/>
          <p:cNvSpPr/>
          <p:nvPr/>
        </p:nvSpPr>
        <p:spPr>
          <a:xfrm flipH="false" flipV="false" rot="0">
            <a:off x="1561520" y="2669426"/>
            <a:ext cx="1369682" cy="1413368"/>
          </a:xfrm>
          <a:custGeom>
            <a:avLst/>
            <a:gdLst/>
            <a:ahLst/>
            <a:cxnLst/>
            <a:rect r="r" b="b" t="t" l="l"/>
            <a:pathLst>
              <a:path h="1413368" w="1369682">
                <a:moveTo>
                  <a:pt x="0" y="0"/>
                </a:moveTo>
                <a:lnTo>
                  <a:pt x="1369682" y="0"/>
                </a:lnTo>
                <a:lnTo>
                  <a:pt x="1369682" y="1413368"/>
                </a:lnTo>
                <a:lnTo>
                  <a:pt x="0" y="14133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837010" y="5620835"/>
            <a:ext cx="1152232" cy="1672104"/>
          </a:xfrm>
          <a:custGeom>
            <a:avLst/>
            <a:gdLst/>
            <a:ahLst/>
            <a:cxnLst/>
            <a:rect r="r" b="b" t="t" l="l"/>
            <a:pathLst>
              <a:path h="1672104" w="1152232">
                <a:moveTo>
                  <a:pt x="0" y="0"/>
                </a:moveTo>
                <a:lnTo>
                  <a:pt x="1152231" y="0"/>
                </a:lnTo>
                <a:lnTo>
                  <a:pt x="1152231" y="1672104"/>
                </a:lnTo>
                <a:lnTo>
                  <a:pt x="0" y="16721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05</a:t>
            </a:r>
          </a:p>
        </p:txBody>
      </p:sp>
      <p:sp>
        <p:nvSpPr>
          <p:cNvPr name="TextBox 17" id="17"/>
          <p:cNvSpPr txBox="true"/>
          <p:nvPr/>
        </p:nvSpPr>
        <p:spPr>
          <a:xfrm rot="0">
            <a:off x="6484748" y="1727333"/>
            <a:ext cx="4860532" cy="927100"/>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OBJETIVO GENERAL</a:t>
            </a:r>
          </a:p>
        </p:txBody>
      </p:sp>
      <p:sp>
        <p:nvSpPr>
          <p:cNvPr name="TextBox 18" id="18"/>
          <p:cNvSpPr txBox="true"/>
          <p:nvPr/>
        </p:nvSpPr>
        <p:spPr>
          <a:xfrm rot="0">
            <a:off x="3709755" y="3092829"/>
            <a:ext cx="10868490" cy="9899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Digitalizar y optimizar la gestión de incidentes para los equipos de rescate, mediante una plataforma que centralice la información, permita acceso rápido y eficiente a los datos, y garantice la seguridad de la información.</a:t>
            </a:r>
          </a:p>
        </p:txBody>
      </p:sp>
      <p:sp>
        <p:nvSpPr>
          <p:cNvPr name="TextBox 19" id="19"/>
          <p:cNvSpPr txBox="true"/>
          <p:nvPr/>
        </p:nvSpPr>
        <p:spPr>
          <a:xfrm rot="0">
            <a:off x="6233338" y="4522152"/>
            <a:ext cx="5821323" cy="1118870"/>
          </a:xfrm>
          <a:prstGeom prst="rect">
            <a:avLst/>
          </a:prstGeom>
        </p:spPr>
        <p:txBody>
          <a:bodyPr anchor="t" rtlCol="false" tIns="0" lIns="0" bIns="0" rIns="0">
            <a:spAutoFit/>
          </a:bodyPr>
          <a:lstStyle/>
          <a:p>
            <a:pPr algn="ctr">
              <a:lnSpc>
                <a:spcPts val="9099"/>
              </a:lnSpc>
              <a:spcBef>
                <a:spcPct val="0"/>
              </a:spcBef>
            </a:pPr>
            <a:r>
              <a:rPr lang="en-US" b="true" sz="6499">
                <a:solidFill>
                  <a:srgbClr val="FFFFFF"/>
                </a:solidFill>
                <a:latin typeface="Bebas Neue Bold"/>
                <a:ea typeface="Bebas Neue Bold"/>
                <a:cs typeface="Bebas Neue Bold"/>
                <a:sym typeface="Bebas Neue Bold"/>
              </a:rPr>
              <a:t>Objetivos Específicos</a:t>
            </a:r>
          </a:p>
        </p:txBody>
      </p:sp>
      <p:sp>
        <p:nvSpPr>
          <p:cNvPr name="TextBox 20" id="20"/>
          <p:cNvSpPr txBox="true"/>
          <p:nvPr/>
        </p:nvSpPr>
        <p:spPr>
          <a:xfrm rot="0">
            <a:off x="2373549" y="5711807"/>
            <a:ext cx="13540903" cy="1452060"/>
          </a:xfrm>
          <a:prstGeom prst="rect">
            <a:avLst/>
          </a:prstGeom>
        </p:spPr>
        <p:txBody>
          <a:bodyPr anchor="t" rtlCol="false" tIns="0" lIns="0" bIns="0" rIns="0">
            <a:spAutoFit/>
          </a:bodyPr>
          <a:lstStyle/>
          <a:p>
            <a:pPr algn="ctr" marL="451293" indent="-225646" lvl="1">
              <a:lnSpc>
                <a:spcPts val="2926"/>
              </a:lnSpc>
              <a:buFont typeface="Arial"/>
              <a:buChar char="•"/>
            </a:pPr>
            <a:r>
              <a:rPr lang="en-US" sz="2090">
                <a:solidFill>
                  <a:srgbClr val="FFFFFF"/>
                </a:solidFill>
                <a:latin typeface="Canva Sans"/>
                <a:ea typeface="Canva Sans"/>
                <a:cs typeface="Canva Sans"/>
                <a:sym typeface="Canva Sans"/>
              </a:rPr>
              <a:t>Implementar un sistema de formularios digitales que elimine la necesidad de documentación en papel.</a:t>
            </a:r>
          </a:p>
          <a:p>
            <a:pPr algn="ctr" marL="451293" indent="-225646" lvl="1">
              <a:lnSpc>
                <a:spcPts val="2926"/>
              </a:lnSpc>
              <a:buFont typeface="Arial"/>
              <a:buChar char="•"/>
            </a:pPr>
            <a:r>
              <a:rPr lang="en-US" sz="2090">
                <a:solidFill>
                  <a:srgbClr val="FFFFFF"/>
                </a:solidFill>
                <a:latin typeface="Canva Sans"/>
                <a:ea typeface="Canva Sans"/>
                <a:cs typeface="Canva Sans"/>
                <a:sym typeface="Canva Sans"/>
              </a:rPr>
              <a:t>Centralizar los datos en una base accesible para facilitar el análisis y la toma de decisiones.</a:t>
            </a:r>
          </a:p>
          <a:p>
            <a:pPr algn="ctr" marL="451293" indent="-225646" lvl="1">
              <a:lnSpc>
                <a:spcPts val="2926"/>
              </a:lnSpc>
              <a:buFont typeface="Arial"/>
              <a:buChar char="•"/>
            </a:pPr>
            <a:r>
              <a:rPr lang="en-US" sz="2090">
                <a:solidFill>
                  <a:srgbClr val="FFFFFF"/>
                </a:solidFill>
                <a:latin typeface="Canva Sans"/>
                <a:ea typeface="Canva Sans"/>
                <a:cs typeface="Canva Sans"/>
                <a:sym typeface="Canva Sans"/>
              </a:rPr>
              <a:t>Desarrollar un dashboard interactivo para monitorear y gestionar incidentes en tiempo real.</a:t>
            </a:r>
          </a:p>
          <a:p>
            <a:pPr algn="ctr" marL="451293" indent="-225646" lvl="1">
              <a:lnSpc>
                <a:spcPts val="2926"/>
              </a:lnSpc>
              <a:buFont typeface="Arial"/>
              <a:buChar char="•"/>
            </a:pPr>
            <a:r>
              <a:rPr lang="en-US" sz="2090">
                <a:solidFill>
                  <a:srgbClr val="FFFFFF"/>
                </a:solidFill>
                <a:latin typeface="Canva Sans"/>
                <a:ea typeface="Canva Sans"/>
                <a:cs typeface="Canva Sans"/>
                <a:sym typeface="Canva Sans"/>
              </a:rPr>
              <a:t>Integrar herramientas de minería de datos para extraer patrones y optimizar la gestión de recursos.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274941" y="-1210313"/>
            <a:ext cx="3164911" cy="3164911"/>
          </a:xfrm>
          <a:custGeom>
            <a:avLst/>
            <a:gdLst/>
            <a:ahLst/>
            <a:cxnLst/>
            <a:rect r="r" b="b" t="t" l="l"/>
            <a:pathLst>
              <a:path h="3164911" w="3164911">
                <a:moveTo>
                  <a:pt x="0" y="0"/>
                </a:moveTo>
                <a:lnTo>
                  <a:pt x="3164911" y="0"/>
                </a:lnTo>
                <a:lnTo>
                  <a:pt x="3164911" y="3164912"/>
                </a:lnTo>
                <a:lnTo>
                  <a:pt x="0" y="3164912"/>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10759" y="6320169"/>
            <a:ext cx="7156964" cy="7156964"/>
          </a:xfrm>
          <a:custGeom>
            <a:avLst/>
            <a:gdLst/>
            <a:ahLst/>
            <a:cxnLst/>
            <a:rect r="r" b="b" t="t" l="l"/>
            <a:pathLst>
              <a:path h="7156964" w="7156964">
                <a:moveTo>
                  <a:pt x="0" y="0"/>
                </a:moveTo>
                <a:lnTo>
                  <a:pt x="7156964" y="0"/>
                </a:lnTo>
                <a:lnTo>
                  <a:pt x="7156964" y="7156963"/>
                </a:lnTo>
                <a:lnTo>
                  <a:pt x="0" y="7156963"/>
                </a:lnTo>
                <a:lnTo>
                  <a:pt x="0" y="0"/>
                </a:lnTo>
                <a:close/>
              </a:path>
            </a:pathLst>
          </a:custGeom>
          <a:blipFill>
            <a:blip r:embed="rId2">
              <a:alphaModFix amt="30000"/>
            </a:blip>
            <a:stretch>
              <a:fillRect l="0" t="0" r="0" b="0"/>
            </a:stretch>
          </a:blipFill>
        </p:spPr>
      </p:sp>
      <p:sp>
        <p:nvSpPr>
          <p:cNvPr name="Freeform 8" id="8"/>
          <p:cNvSpPr/>
          <p:nvPr/>
        </p:nvSpPr>
        <p:spPr>
          <a:xfrm flipH="false" flipV="false" rot="0">
            <a:off x="-526826" y="-850140"/>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grpSp>
        <p:nvGrpSpPr>
          <p:cNvPr name="Group 9" id="9"/>
          <p:cNvGrpSpPr/>
          <p:nvPr/>
        </p:nvGrpSpPr>
        <p:grpSpPr>
          <a:xfrm rot="0">
            <a:off x="2422335" y="418639"/>
            <a:ext cx="597518" cy="103605"/>
            <a:chOff x="0" y="0"/>
            <a:chExt cx="812800" cy="140934"/>
          </a:xfrm>
        </p:grpSpPr>
        <p:sp>
          <p:nvSpPr>
            <p:cNvPr name="Freeform 10" id="10"/>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1" id="11"/>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422335" y="2486436"/>
            <a:ext cx="597723" cy="597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39"/>
                </a:lnSpc>
              </a:pPr>
            </a:p>
          </p:txBody>
        </p:sp>
      </p:grpSp>
      <p:grpSp>
        <p:nvGrpSpPr>
          <p:cNvPr name="Group 15" id="15"/>
          <p:cNvGrpSpPr/>
          <p:nvPr/>
        </p:nvGrpSpPr>
        <p:grpSpPr>
          <a:xfrm rot="0">
            <a:off x="2422335" y="5024492"/>
            <a:ext cx="597723" cy="597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2422335" y="7504335"/>
            <a:ext cx="597723" cy="5977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939"/>
                </a:lnSpc>
              </a:pPr>
            </a:p>
          </p:txBody>
        </p:sp>
      </p:grpSp>
      <p:grpSp>
        <p:nvGrpSpPr>
          <p:cNvPr name="Group 21" id="21"/>
          <p:cNvGrpSpPr/>
          <p:nvPr/>
        </p:nvGrpSpPr>
        <p:grpSpPr>
          <a:xfrm rot="0">
            <a:off x="-1496239" y="5304278"/>
            <a:ext cx="4439839" cy="5030933"/>
            <a:chOff x="0" y="0"/>
            <a:chExt cx="5523230" cy="6258560"/>
          </a:xfrm>
        </p:grpSpPr>
        <p:sp>
          <p:nvSpPr>
            <p:cNvPr name="Freeform 22" id="22"/>
            <p:cNvSpPr/>
            <p:nvPr/>
          </p:nvSpPr>
          <p:spPr>
            <a:xfrm flipH="false" flipV="false" rot="0">
              <a:off x="0" y="0"/>
              <a:ext cx="5523230" cy="6258560"/>
            </a:xfrm>
            <a:custGeom>
              <a:avLst/>
              <a:gdLst/>
              <a:ahLst/>
              <a:cxnLst/>
              <a:rect r="r" b="b" t="t" l="l"/>
              <a:pathLst>
                <a:path h="6258560" w="5523230">
                  <a:moveTo>
                    <a:pt x="0" y="0"/>
                  </a:moveTo>
                  <a:lnTo>
                    <a:pt x="2393950" y="273050"/>
                  </a:lnTo>
                  <a:lnTo>
                    <a:pt x="5335270" y="4263390"/>
                  </a:lnTo>
                  <a:lnTo>
                    <a:pt x="5523230" y="6258560"/>
                  </a:lnTo>
                  <a:lnTo>
                    <a:pt x="1343660" y="6090920"/>
                  </a:lnTo>
                  <a:close/>
                </a:path>
              </a:pathLst>
            </a:custGeom>
            <a:blipFill>
              <a:blip r:embed="rId5"/>
              <a:stretch>
                <a:fillRect l="-6656" t="0" r="-6656" b="0"/>
              </a:stretch>
            </a:blipFill>
          </p:spPr>
        </p:sp>
      </p:grpSp>
      <p:sp>
        <p:nvSpPr>
          <p:cNvPr name="TextBox 23" id="23"/>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24" id="24"/>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6"/>
            <a:stretch>
              <a:fillRect l="0" t="0" r="0" b="0"/>
            </a:stretch>
          </a:blipFill>
        </p:spPr>
      </p:sp>
      <p:sp>
        <p:nvSpPr>
          <p:cNvPr name="Freeform 25" id="25"/>
          <p:cNvSpPr/>
          <p:nvPr/>
        </p:nvSpPr>
        <p:spPr>
          <a:xfrm flipH="false" flipV="false" rot="0">
            <a:off x="6098586" y="2486436"/>
            <a:ext cx="1668235" cy="1668235"/>
          </a:xfrm>
          <a:custGeom>
            <a:avLst/>
            <a:gdLst/>
            <a:ahLst/>
            <a:cxnLst/>
            <a:rect r="r" b="b" t="t" l="l"/>
            <a:pathLst>
              <a:path h="1668235" w="1668235">
                <a:moveTo>
                  <a:pt x="0" y="0"/>
                </a:moveTo>
                <a:lnTo>
                  <a:pt x="1668236" y="0"/>
                </a:lnTo>
                <a:lnTo>
                  <a:pt x="1668236" y="1668236"/>
                </a:lnTo>
                <a:lnTo>
                  <a:pt x="0" y="1668236"/>
                </a:lnTo>
                <a:lnTo>
                  <a:pt x="0" y="0"/>
                </a:lnTo>
                <a:close/>
              </a:path>
            </a:pathLst>
          </a:custGeom>
          <a:blipFill>
            <a:blip r:embed="rId7"/>
            <a:stretch>
              <a:fillRect l="0" t="0" r="0" b="0"/>
            </a:stretch>
          </a:blipFill>
        </p:spPr>
      </p:sp>
      <p:sp>
        <p:nvSpPr>
          <p:cNvPr name="Freeform 26" id="26"/>
          <p:cNvSpPr/>
          <p:nvPr/>
        </p:nvSpPr>
        <p:spPr>
          <a:xfrm flipH="false" flipV="false" rot="0">
            <a:off x="6098586" y="5286858"/>
            <a:ext cx="1668235" cy="1478474"/>
          </a:xfrm>
          <a:custGeom>
            <a:avLst/>
            <a:gdLst/>
            <a:ahLst/>
            <a:cxnLst/>
            <a:rect r="r" b="b" t="t" l="l"/>
            <a:pathLst>
              <a:path h="1478474" w="1668235">
                <a:moveTo>
                  <a:pt x="0" y="0"/>
                </a:moveTo>
                <a:lnTo>
                  <a:pt x="1668236" y="0"/>
                </a:lnTo>
                <a:lnTo>
                  <a:pt x="1668236" y="1478474"/>
                </a:lnTo>
                <a:lnTo>
                  <a:pt x="0" y="14784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6098586" y="7713705"/>
            <a:ext cx="1668235" cy="1522265"/>
          </a:xfrm>
          <a:custGeom>
            <a:avLst/>
            <a:gdLst/>
            <a:ahLst/>
            <a:cxnLst/>
            <a:rect r="r" b="b" t="t" l="l"/>
            <a:pathLst>
              <a:path h="1522265" w="1668235">
                <a:moveTo>
                  <a:pt x="0" y="0"/>
                </a:moveTo>
                <a:lnTo>
                  <a:pt x="1668236" y="0"/>
                </a:lnTo>
                <a:lnTo>
                  <a:pt x="1668236" y="1522265"/>
                </a:lnTo>
                <a:lnTo>
                  <a:pt x="0" y="1522265"/>
                </a:lnTo>
                <a:lnTo>
                  <a:pt x="0" y="0"/>
                </a:lnTo>
                <a:close/>
              </a:path>
            </a:pathLst>
          </a:custGeom>
          <a:blipFill>
            <a:blip r:embed="rId10"/>
            <a:stretch>
              <a:fillRect l="0" t="0" r="0" b="0"/>
            </a:stretch>
          </a:blipFill>
        </p:spPr>
      </p:sp>
      <p:sp>
        <p:nvSpPr>
          <p:cNvPr name="TextBox 28" id="28"/>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06</a:t>
            </a:r>
          </a:p>
        </p:txBody>
      </p:sp>
      <p:sp>
        <p:nvSpPr>
          <p:cNvPr name="TextBox 29" id="29"/>
          <p:cNvSpPr txBox="true"/>
          <p:nvPr/>
        </p:nvSpPr>
        <p:spPr>
          <a:xfrm rot="0">
            <a:off x="2422335" y="588919"/>
            <a:ext cx="4313109" cy="927100"/>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ALCANCES</a:t>
            </a:r>
          </a:p>
        </p:txBody>
      </p:sp>
      <p:sp>
        <p:nvSpPr>
          <p:cNvPr name="TextBox 30" id="30"/>
          <p:cNvSpPr txBox="true"/>
          <p:nvPr/>
        </p:nvSpPr>
        <p:spPr>
          <a:xfrm rot="0">
            <a:off x="3217113" y="2438811"/>
            <a:ext cx="3339527" cy="2086778"/>
          </a:xfrm>
          <a:prstGeom prst="rect">
            <a:avLst/>
          </a:prstGeom>
        </p:spPr>
        <p:txBody>
          <a:bodyPr anchor="t" rtlCol="false" tIns="0" lIns="0" bIns="0" rIns="0">
            <a:spAutoFit/>
          </a:bodyPr>
          <a:lstStyle/>
          <a:p>
            <a:pPr algn="l">
              <a:lnSpc>
                <a:spcPts val="2911"/>
              </a:lnSpc>
            </a:pPr>
            <a:r>
              <a:rPr lang="en-US" sz="2079" u="sng" b="true">
                <a:solidFill>
                  <a:srgbClr val="FFFFFF"/>
                </a:solidFill>
                <a:latin typeface="Bebas Neue Bold"/>
                <a:ea typeface="Bebas Neue Bold"/>
                <a:cs typeface="Bebas Neue Bold"/>
                <a:sym typeface="Bebas Neue Bold"/>
              </a:rPr>
              <a:t>Que hace el Sistema:</a:t>
            </a:r>
          </a:p>
          <a:p>
            <a:pPr algn="ctr">
              <a:lnSpc>
                <a:spcPts val="2911"/>
              </a:lnSpc>
            </a:pPr>
            <a:r>
              <a:rPr lang="en-US" sz="2079" b="true">
                <a:solidFill>
                  <a:srgbClr val="FFFFFF"/>
                </a:solidFill>
                <a:latin typeface="Bebas Neue Bold"/>
                <a:ea typeface="Bebas Neue Bold"/>
                <a:cs typeface="Bebas Neue Bold"/>
                <a:sym typeface="Bebas Neue Bold"/>
              </a:rPr>
              <a:t>Digitaliza</a:t>
            </a:r>
          </a:p>
          <a:p>
            <a:pPr algn="ctr">
              <a:lnSpc>
                <a:spcPts val="2911"/>
              </a:lnSpc>
            </a:pPr>
            <a:r>
              <a:rPr lang="en-US" sz="2079" b="true">
                <a:solidFill>
                  <a:srgbClr val="FFFFFF"/>
                </a:solidFill>
                <a:latin typeface="Bebas Neue Bold"/>
                <a:ea typeface="Bebas Neue Bold"/>
                <a:cs typeface="Bebas Neue Bold"/>
                <a:sym typeface="Bebas Neue Bold"/>
              </a:rPr>
              <a:t>Centraliza</a:t>
            </a:r>
          </a:p>
          <a:p>
            <a:pPr algn="ctr">
              <a:lnSpc>
                <a:spcPts val="2911"/>
              </a:lnSpc>
            </a:pPr>
            <a:r>
              <a:rPr lang="en-US" sz="2079" b="true">
                <a:solidFill>
                  <a:srgbClr val="FFFFFF"/>
                </a:solidFill>
                <a:latin typeface="Bebas Neue Bold"/>
                <a:ea typeface="Bebas Neue Bold"/>
                <a:cs typeface="Bebas Neue Bold"/>
                <a:sym typeface="Bebas Neue Bold"/>
              </a:rPr>
              <a:t>Analiza</a:t>
            </a:r>
          </a:p>
          <a:p>
            <a:pPr algn="ctr">
              <a:lnSpc>
                <a:spcPts val="2911"/>
              </a:lnSpc>
            </a:pPr>
            <a:r>
              <a:rPr lang="en-US" sz="2079" b="true">
                <a:solidFill>
                  <a:srgbClr val="FFFFFF"/>
                </a:solidFill>
                <a:latin typeface="Bebas Neue Bold"/>
                <a:ea typeface="Bebas Neue Bold"/>
                <a:cs typeface="Bebas Neue Bold"/>
                <a:sym typeface="Bebas Neue Bold"/>
              </a:rPr>
              <a:t>Gestiona</a:t>
            </a:r>
          </a:p>
          <a:p>
            <a:pPr algn="l">
              <a:lnSpc>
                <a:spcPts val="2249"/>
              </a:lnSpc>
              <a:spcBef>
                <a:spcPct val="0"/>
              </a:spcBef>
            </a:pPr>
          </a:p>
        </p:txBody>
      </p:sp>
      <p:sp>
        <p:nvSpPr>
          <p:cNvPr name="TextBox 31" id="31"/>
          <p:cNvSpPr txBox="true"/>
          <p:nvPr/>
        </p:nvSpPr>
        <p:spPr>
          <a:xfrm rot="0">
            <a:off x="2550847" y="2667232"/>
            <a:ext cx="340698" cy="240654"/>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01</a:t>
            </a:r>
          </a:p>
        </p:txBody>
      </p:sp>
      <p:sp>
        <p:nvSpPr>
          <p:cNvPr name="TextBox 32" id="32"/>
          <p:cNvSpPr txBox="true"/>
          <p:nvPr/>
        </p:nvSpPr>
        <p:spPr>
          <a:xfrm rot="0">
            <a:off x="3217113" y="4976867"/>
            <a:ext cx="3980588" cy="1742694"/>
          </a:xfrm>
          <a:prstGeom prst="rect">
            <a:avLst/>
          </a:prstGeom>
        </p:spPr>
        <p:txBody>
          <a:bodyPr anchor="t" rtlCol="false" tIns="0" lIns="0" bIns="0" rIns="0">
            <a:spAutoFit/>
          </a:bodyPr>
          <a:lstStyle/>
          <a:p>
            <a:pPr algn="just">
              <a:lnSpc>
                <a:spcPts val="2911"/>
              </a:lnSpc>
              <a:spcBef>
                <a:spcPct val="0"/>
              </a:spcBef>
            </a:pPr>
            <a:r>
              <a:rPr lang="en-US" sz="2079" u="sng">
                <a:solidFill>
                  <a:srgbClr val="FFFFFF"/>
                </a:solidFill>
                <a:latin typeface="Bebas Neue"/>
                <a:ea typeface="Bebas Neue"/>
                <a:cs typeface="Bebas Neue"/>
                <a:sym typeface="Bebas Neue"/>
              </a:rPr>
              <a:t>Q</a:t>
            </a:r>
            <a:r>
              <a:rPr lang="en-US" b="true" sz="2079" u="sng">
                <a:solidFill>
                  <a:srgbClr val="FFFFFF"/>
                </a:solidFill>
                <a:latin typeface="Bebas Neue Bold"/>
                <a:ea typeface="Bebas Neue Bold"/>
                <a:cs typeface="Bebas Neue Bold"/>
                <a:sym typeface="Bebas Neue Bold"/>
              </a:rPr>
              <a:t>ué no hace:</a:t>
            </a:r>
          </a:p>
          <a:p>
            <a:pPr algn="ctr">
              <a:lnSpc>
                <a:spcPts val="2911"/>
              </a:lnSpc>
              <a:spcBef>
                <a:spcPct val="0"/>
              </a:spcBef>
            </a:pPr>
            <a:r>
              <a:rPr lang="en-US" b="true" sz="2079">
                <a:solidFill>
                  <a:srgbClr val="FFFFFF"/>
                </a:solidFill>
                <a:latin typeface="Bebas Neue Bold"/>
                <a:ea typeface="Bebas Neue Bold"/>
                <a:cs typeface="Bebas Neue Bold"/>
                <a:sym typeface="Bebas Neue Bold"/>
              </a:rPr>
              <a:t>No reemplaza</a:t>
            </a:r>
          </a:p>
          <a:p>
            <a:pPr algn="ctr">
              <a:lnSpc>
                <a:spcPts val="2911"/>
              </a:lnSpc>
              <a:spcBef>
                <a:spcPct val="0"/>
              </a:spcBef>
            </a:pPr>
            <a:r>
              <a:rPr lang="en-US" b="true" sz="2079">
                <a:solidFill>
                  <a:srgbClr val="FFFFFF"/>
                </a:solidFill>
                <a:latin typeface="Bebas Neue Bold"/>
                <a:ea typeface="Bebas Neue Bold"/>
                <a:cs typeface="Bebas Neue Bold"/>
                <a:sym typeface="Bebas Neue Bold"/>
              </a:rPr>
              <a:t>No almacena</a:t>
            </a:r>
          </a:p>
          <a:p>
            <a:pPr algn="ctr">
              <a:lnSpc>
                <a:spcPts val="2911"/>
              </a:lnSpc>
              <a:spcBef>
                <a:spcPct val="0"/>
              </a:spcBef>
            </a:pPr>
            <a:r>
              <a:rPr lang="en-US" b="true" sz="2079">
                <a:solidFill>
                  <a:srgbClr val="FFFFFF"/>
                </a:solidFill>
                <a:latin typeface="Bebas Neue Bold"/>
                <a:ea typeface="Bebas Neue Bold"/>
                <a:cs typeface="Bebas Neue Bold"/>
                <a:sym typeface="Bebas Neue Bold"/>
              </a:rPr>
              <a:t>No gestiona</a:t>
            </a:r>
          </a:p>
          <a:p>
            <a:pPr algn="l">
              <a:lnSpc>
                <a:spcPts val="2380"/>
              </a:lnSpc>
              <a:spcBef>
                <a:spcPct val="0"/>
              </a:spcBef>
            </a:pPr>
          </a:p>
        </p:txBody>
      </p:sp>
      <p:sp>
        <p:nvSpPr>
          <p:cNvPr name="TextBox 33" id="33"/>
          <p:cNvSpPr txBox="true"/>
          <p:nvPr/>
        </p:nvSpPr>
        <p:spPr>
          <a:xfrm rot="0">
            <a:off x="2550847" y="5205287"/>
            <a:ext cx="340698" cy="240654"/>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sp>
        <p:nvSpPr>
          <p:cNvPr name="TextBox 34" id="34"/>
          <p:cNvSpPr txBox="true"/>
          <p:nvPr/>
        </p:nvSpPr>
        <p:spPr>
          <a:xfrm rot="0">
            <a:off x="3217113" y="7478975"/>
            <a:ext cx="3980588" cy="1742694"/>
          </a:xfrm>
          <a:prstGeom prst="rect">
            <a:avLst/>
          </a:prstGeom>
        </p:spPr>
        <p:txBody>
          <a:bodyPr anchor="t" rtlCol="false" tIns="0" lIns="0" bIns="0" rIns="0">
            <a:spAutoFit/>
          </a:bodyPr>
          <a:lstStyle/>
          <a:p>
            <a:pPr algn="l">
              <a:lnSpc>
                <a:spcPts val="2911"/>
              </a:lnSpc>
            </a:pPr>
            <a:r>
              <a:rPr lang="en-US" sz="2079" u="sng" b="true">
                <a:solidFill>
                  <a:srgbClr val="FFFFFF"/>
                </a:solidFill>
                <a:latin typeface="Bebas Neue Bold"/>
                <a:ea typeface="Bebas Neue Bold"/>
                <a:cs typeface="Bebas Neue Bold"/>
                <a:sym typeface="Bebas Neue Bold"/>
              </a:rPr>
              <a:t>Otros Alcances o restricciones:</a:t>
            </a:r>
          </a:p>
          <a:p>
            <a:pPr algn="ctr">
              <a:lnSpc>
                <a:spcPts val="2911"/>
              </a:lnSpc>
            </a:pPr>
            <a:r>
              <a:rPr lang="en-US" sz="2079" b="true">
                <a:solidFill>
                  <a:srgbClr val="FFFFFF"/>
                </a:solidFill>
                <a:latin typeface="Bebas Neue Bold"/>
                <a:ea typeface="Bebas Neue Bold"/>
                <a:cs typeface="Bebas Neue Bold"/>
                <a:sym typeface="Bebas Neue Bold"/>
              </a:rPr>
              <a:t>Accesibilidad</a:t>
            </a:r>
          </a:p>
          <a:p>
            <a:pPr algn="ctr">
              <a:lnSpc>
                <a:spcPts val="2911"/>
              </a:lnSpc>
            </a:pPr>
            <a:r>
              <a:rPr lang="en-US" sz="2079" b="true">
                <a:solidFill>
                  <a:srgbClr val="FFFFFF"/>
                </a:solidFill>
                <a:latin typeface="Bebas Neue Bold"/>
                <a:ea typeface="Bebas Neue Bold"/>
                <a:cs typeface="Bebas Neue Bold"/>
                <a:sym typeface="Bebas Neue Bold"/>
              </a:rPr>
              <a:t>Compatibilidad</a:t>
            </a:r>
          </a:p>
          <a:p>
            <a:pPr algn="ctr">
              <a:lnSpc>
                <a:spcPts val="2911"/>
              </a:lnSpc>
            </a:pPr>
            <a:r>
              <a:rPr lang="en-US" sz="2079" b="true">
                <a:solidFill>
                  <a:srgbClr val="FFFFFF"/>
                </a:solidFill>
                <a:latin typeface="Bebas Neue Bold"/>
                <a:ea typeface="Bebas Neue Bold"/>
                <a:cs typeface="Bebas Neue Bold"/>
                <a:sym typeface="Bebas Neue Bold"/>
              </a:rPr>
              <a:t>Seguridad</a:t>
            </a:r>
          </a:p>
          <a:p>
            <a:pPr algn="l">
              <a:lnSpc>
                <a:spcPts val="2380"/>
              </a:lnSpc>
              <a:spcBef>
                <a:spcPct val="0"/>
              </a:spcBef>
            </a:pPr>
          </a:p>
        </p:txBody>
      </p:sp>
      <p:sp>
        <p:nvSpPr>
          <p:cNvPr name="TextBox 35" id="35"/>
          <p:cNvSpPr txBox="true"/>
          <p:nvPr/>
        </p:nvSpPr>
        <p:spPr>
          <a:xfrm rot="0">
            <a:off x="2550847" y="7685130"/>
            <a:ext cx="340698" cy="240654"/>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03</a:t>
            </a:r>
          </a:p>
        </p:txBody>
      </p:sp>
      <p:sp>
        <p:nvSpPr>
          <p:cNvPr name="TextBox 36" id="36"/>
          <p:cNvSpPr txBox="true"/>
          <p:nvPr/>
        </p:nvSpPr>
        <p:spPr>
          <a:xfrm rot="0">
            <a:off x="8150161" y="332873"/>
            <a:ext cx="4749835" cy="228282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Bebas Neue"/>
                <a:ea typeface="Bebas Neue"/>
                <a:cs typeface="Bebas Neue"/>
                <a:sym typeface="Bebas Neue"/>
              </a:rPr>
              <a:t>Limitaciones del Proyecto</a:t>
            </a:r>
          </a:p>
        </p:txBody>
      </p:sp>
      <p:grpSp>
        <p:nvGrpSpPr>
          <p:cNvPr name="Group 37" id="37"/>
          <p:cNvGrpSpPr/>
          <p:nvPr/>
        </p:nvGrpSpPr>
        <p:grpSpPr>
          <a:xfrm rot="0">
            <a:off x="8319289" y="372143"/>
            <a:ext cx="597518" cy="103605"/>
            <a:chOff x="0" y="0"/>
            <a:chExt cx="812800" cy="140934"/>
          </a:xfrm>
        </p:grpSpPr>
        <p:sp>
          <p:nvSpPr>
            <p:cNvPr name="Freeform 38" id="38"/>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39" id="39"/>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8347421" y="3226418"/>
            <a:ext cx="7270129" cy="5323840"/>
          </a:xfrm>
          <a:prstGeom prst="rect">
            <a:avLst/>
          </a:prstGeom>
        </p:spPr>
        <p:txBody>
          <a:bodyPr anchor="t" rtlCol="false" tIns="0" lIns="0" bIns="0" rIns="0">
            <a:spAutoFit/>
          </a:bodyPr>
          <a:lstStyle/>
          <a:p>
            <a:pPr algn="ctr">
              <a:lnSpc>
                <a:spcPts val="2659"/>
              </a:lnSpc>
            </a:pPr>
            <a:r>
              <a:rPr lang="en-US" sz="1899">
                <a:solidFill>
                  <a:srgbClr val="FFFFFF"/>
                </a:solidFill>
                <a:latin typeface="Canva Sans"/>
                <a:ea typeface="Canva Sans"/>
                <a:cs typeface="Canva Sans"/>
                <a:sym typeface="Canva Sans"/>
              </a:rPr>
              <a:t>1) </a:t>
            </a:r>
            <a:r>
              <a:rPr lang="en-US" b="true" sz="1899" u="sng">
                <a:solidFill>
                  <a:srgbClr val="FFFFFF"/>
                </a:solidFill>
                <a:latin typeface="Canva Sans Bold"/>
                <a:ea typeface="Canva Sans Bold"/>
                <a:cs typeface="Canva Sans Bold"/>
                <a:sym typeface="Canva Sans Bold"/>
              </a:rPr>
              <a:t>Infraestructura requerida:</a:t>
            </a:r>
            <a:r>
              <a:rPr lang="en-US" b="true" sz="1899">
                <a:solidFill>
                  <a:srgbClr val="FFFFFF"/>
                </a:solidFill>
                <a:latin typeface="Canva Sans Bold"/>
                <a:ea typeface="Canva Sans Bold"/>
                <a:cs typeface="Canva Sans Bold"/>
                <a:sym typeface="Canva Sans Bold"/>
              </a:rPr>
              <a:t> </a:t>
            </a:r>
            <a:r>
              <a:rPr lang="en-US" sz="1899">
                <a:solidFill>
                  <a:srgbClr val="FFFFFF"/>
                </a:solidFill>
                <a:latin typeface="Canva Sans"/>
                <a:ea typeface="Canva Sans"/>
                <a:cs typeface="Canva Sans"/>
                <a:sym typeface="Canva Sans"/>
              </a:rPr>
              <a:t>Depende de una conexión estable a internet para sincronización y almacenamiento en tiempo real.</a:t>
            </a:r>
          </a:p>
          <a:p>
            <a:pPr algn="ctr">
              <a:lnSpc>
                <a:spcPts val="2659"/>
              </a:lnSpc>
            </a:pPr>
          </a:p>
          <a:p>
            <a:pPr algn="ctr">
              <a:lnSpc>
                <a:spcPts val="2659"/>
              </a:lnSpc>
            </a:pPr>
            <a:r>
              <a:rPr lang="en-US" sz="1899">
                <a:solidFill>
                  <a:srgbClr val="FFFFFF"/>
                </a:solidFill>
                <a:latin typeface="Canva Sans"/>
                <a:ea typeface="Canva Sans"/>
                <a:cs typeface="Canva Sans"/>
                <a:sym typeface="Canva Sans"/>
              </a:rPr>
              <a:t>2) </a:t>
            </a:r>
            <a:r>
              <a:rPr lang="en-US" b="true" sz="1899" u="sng">
                <a:solidFill>
                  <a:srgbClr val="FFFFFF"/>
                </a:solidFill>
                <a:latin typeface="Canva Sans Bold"/>
                <a:ea typeface="Canva Sans Bold"/>
                <a:cs typeface="Canva Sans Bold"/>
                <a:sym typeface="Canva Sans Bold"/>
              </a:rPr>
              <a:t>Compatibilidad limitada:</a:t>
            </a:r>
            <a:r>
              <a:rPr lang="en-US" b="true" sz="1899">
                <a:solidFill>
                  <a:srgbClr val="FFFFFF"/>
                </a:solidFill>
                <a:latin typeface="Canva Sans Bold"/>
                <a:ea typeface="Canva Sans Bold"/>
                <a:cs typeface="Canva Sans Bold"/>
                <a:sym typeface="Canva Sans Bold"/>
              </a:rPr>
              <a:t> </a:t>
            </a:r>
            <a:r>
              <a:rPr lang="en-US" sz="1899">
                <a:solidFill>
                  <a:srgbClr val="FFFFFF"/>
                </a:solidFill>
                <a:latin typeface="Canva Sans"/>
                <a:ea typeface="Canva Sans"/>
                <a:cs typeface="Canva Sans"/>
                <a:sym typeface="Canva Sans"/>
              </a:rPr>
              <a:t>Diseñado para navegadores modernos y dispositivos recientes, puede no ser funcional en sistemas desactualizados.</a:t>
            </a:r>
          </a:p>
          <a:p>
            <a:pPr algn="ctr">
              <a:lnSpc>
                <a:spcPts val="2659"/>
              </a:lnSpc>
            </a:pPr>
          </a:p>
          <a:p>
            <a:pPr algn="ctr">
              <a:lnSpc>
                <a:spcPts val="2659"/>
              </a:lnSpc>
              <a:spcBef>
                <a:spcPct val="0"/>
              </a:spcBef>
            </a:pPr>
            <a:r>
              <a:rPr lang="en-US" sz="1899">
                <a:solidFill>
                  <a:srgbClr val="FFFFFF"/>
                </a:solidFill>
                <a:latin typeface="Canva Sans"/>
                <a:ea typeface="Canva Sans"/>
                <a:cs typeface="Canva Sans"/>
                <a:sym typeface="Canva Sans"/>
              </a:rPr>
              <a:t>3) </a:t>
            </a:r>
            <a:r>
              <a:rPr lang="en-US" b="true" sz="1899" u="sng">
                <a:solidFill>
                  <a:srgbClr val="FFFFFF"/>
                </a:solidFill>
                <a:latin typeface="Canva Sans Bold"/>
                <a:ea typeface="Canva Sans Bold"/>
                <a:cs typeface="Canva Sans Bold"/>
                <a:sym typeface="Canva Sans Bold"/>
              </a:rPr>
              <a:t>Dependencia de la capacitación:</a:t>
            </a:r>
            <a:r>
              <a:rPr lang="en-US" sz="1899">
                <a:solidFill>
                  <a:srgbClr val="FFFFFF"/>
                </a:solidFill>
                <a:latin typeface="Canva Sans"/>
                <a:ea typeface="Canva Sans"/>
                <a:cs typeface="Canva Sans"/>
                <a:sym typeface="Canva Sans"/>
              </a:rPr>
              <a:t> Requiere que los usuarios estén capacitados para utilizar el sistema de manera eficiente.</a:t>
            </a:r>
          </a:p>
          <a:p>
            <a:pPr algn="ctr">
              <a:lnSpc>
                <a:spcPts val="2659"/>
              </a:lnSpc>
              <a:spcBef>
                <a:spcPct val="0"/>
              </a:spcBef>
            </a:pPr>
          </a:p>
          <a:p>
            <a:pPr algn="ctr">
              <a:lnSpc>
                <a:spcPts val="2659"/>
              </a:lnSpc>
              <a:spcBef>
                <a:spcPct val="0"/>
              </a:spcBef>
            </a:pPr>
            <a:r>
              <a:rPr lang="en-US" sz="1899">
                <a:solidFill>
                  <a:srgbClr val="FFFFFF"/>
                </a:solidFill>
                <a:latin typeface="Canva Sans"/>
                <a:ea typeface="Canva Sans"/>
                <a:cs typeface="Canva Sans"/>
                <a:sym typeface="Canva Sans"/>
              </a:rPr>
              <a:t>4) </a:t>
            </a:r>
            <a:r>
              <a:rPr lang="en-US" b="true" sz="1899" u="sng">
                <a:solidFill>
                  <a:srgbClr val="FFFFFF"/>
                </a:solidFill>
                <a:latin typeface="Canva Sans Bold"/>
                <a:ea typeface="Canva Sans Bold"/>
                <a:cs typeface="Canva Sans Bold"/>
                <a:sym typeface="Canva Sans Bold"/>
              </a:rPr>
              <a:t>Costos asociados:</a:t>
            </a:r>
            <a:r>
              <a:rPr lang="en-US" sz="1899">
                <a:solidFill>
                  <a:srgbClr val="FFFFFF"/>
                </a:solidFill>
                <a:latin typeface="Canva Sans"/>
                <a:ea typeface="Canva Sans"/>
                <a:cs typeface="Canva Sans"/>
                <a:sym typeface="Canva Sans"/>
              </a:rPr>
              <a:t> La implementación inicial incluye costos de hardware, software y entrenamiento.</a:t>
            </a:r>
          </a:p>
          <a:p>
            <a:pPr algn="ctr">
              <a:lnSpc>
                <a:spcPts val="2659"/>
              </a:lnSpc>
              <a:spcBef>
                <a:spcPct val="0"/>
              </a:spcBef>
            </a:pPr>
          </a:p>
          <a:p>
            <a:pPr algn="ctr">
              <a:lnSpc>
                <a:spcPts val="2659"/>
              </a:lnSpc>
              <a:spcBef>
                <a:spcPct val="0"/>
              </a:spcBef>
            </a:pPr>
            <a:r>
              <a:rPr lang="en-US" sz="1899">
                <a:solidFill>
                  <a:srgbClr val="FFFFFF"/>
                </a:solidFill>
                <a:latin typeface="Canva Sans"/>
                <a:ea typeface="Canva Sans"/>
                <a:cs typeface="Canva Sans"/>
                <a:sym typeface="Canva Sans"/>
              </a:rPr>
              <a:t>5) </a:t>
            </a:r>
            <a:r>
              <a:rPr lang="en-US" b="true" sz="1899" u="sng">
                <a:solidFill>
                  <a:srgbClr val="FFFFFF"/>
                </a:solidFill>
                <a:latin typeface="Canva Sans Bold"/>
                <a:ea typeface="Canva Sans Bold"/>
                <a:cs typeface="Canva Sans Bold"/>
                <a:sym typeface="Canva Sans Bold"/>
              </a:rPr>
              <a:t>Resistencia al cambio:</a:t>
            </a:r>
            <a:r>
              <a:rPr lang="en-US" sz="1899">
                <a:solidFill>
                  <a:srgbClr val="FFFFFF"/>
                </a:solidFill>
                <a:latin typeface="Canva Sans"/>
                <a:ea typeface="Canva Sans"/>
                <a:cs typeface="Canva Sans"/>
                <a:sym typeface="Canva Sans"/>
              </a:rPr>
              <a:t> Algunos usuarios podrían preferir métodos tradicionales en lugar de adaptarse al nuevo sistema.</a:t>
            </a:r>
          </a:p>
        </p:txBody>
      </p:sp>
      <p:sp>
        <p:nvSpPr>
          <p:cNvPr name="Freeform 41" id="41"/>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11"/>
            <a:stretch>
              <a:fillRect l="0" t="0" r="0" b="0"/>
            </a:stretch>
          </a:blipFill>
        </p:spPr>
      </p:sp>
      <p:sp>
        <p:nvSpPr>
          <p:cNvPr name="Freeform 42" id="42"/>
          <p:cNvSpPr/>
          <p:nvPr/>
        </p:nvSpPr>
        <p:spPr>
          <a:xfrm flipH="false" flipV="false" rot="0">
            <a:off x="5490737" y="-1607396"/>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127387" y="7869686"/>
            <a:ext cx="7156964" cy="7156964"/>
          </a:xfrm>
          <a:custGeom>
            <a:avLst/>
            <a:gdLst/>
            <a:ahLst/>
            <a:cxnLst/>
            <a:rect r="r" b="b" t="t" l="l"/>
            <a:pathLst>
              <a:path h="7156964" w="7156964">
                <a:moveTo>
                  <a:pt x="0" y="0"/>
                </a:moveTo>
                <a:lnTo>
                  <a:pt x="7156964" y="0"/>
                </a:lnTo>
                <a:lnTo>
                  <a:pt x="7156964" y="7156964"/>
                </a:lnTo>
                <a:lnTo>
                  <a:pt x="0" y="7156964"/>
                </a:lnTo>
                <a:lnTo>
                  <a:pt x="0" y="0"/>
                </a:lnTo>
                <a:close/>
              </a:path>
            </a:pathLst>
          </a:custGeom>
          <a:blipFill>
            <a:blip r:embed="rId2">
              <a:alphaModFix amt="30000"/>
            </a:blip>
            <a:stretch>
              <a:fillRect l="0" t="0" r="0" b="0"/>
            </a:stretch>
          </a:blipFill>
        </p:spPr>
      </p:sp>
      <p:grpSp>
        <p:nvGrpSpPr>
          <p:cNvPr name="Group 8" id="8"/>
          <p:cNvGrpSpPr/>
          <p:nvPr/>
        </p:nvGrpSpPr>
        <p:grpSpPr>
          <a:xfrm rot="0">
            <a:off x="5852739" y="861528"/>
            <a:ext cx="597518" cy="103605"/>
            <a:chOff x="0" y="0"/>
            <a:chExt cx="812800" cy="140934"/>
          </a:xfrm>
        </p:grpSpPr>
        <p:sp>
          <p:nvSpPr>
            <p:cNvPr name="Freeform 9" id="9"/>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0" id="10"/>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12" id="12"/>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Freeform 13" id="13"/>
          <p:cNvSpPr/>
          <p:nvPr/>
        </p:nvSpPr>
        <p:spPr>
          <a:xfrm flipH="false" flipV="false" rot="0">
            <a:off x="12943465" y="330141"/>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6"/>
            <a:stretch>
              <a:fillRect l="0" t="0" r="0" b="0"/>
            </a:stretch>
          </a:blipFill>
        </p:spPr>
      </p:sp>
      <p:sp>
        <p:nvSpPr>
          <p:cNvPr name="TextBox 14" id="14"/>
          <p:cNvSpPr txBox="true"/>
          <p:nvPr/>
        </p:nvSpPr>
        <p:spPr>
          <a:xfrm rot="0">
            <a:off x="5044941" y="1823686"/>
            <a:ext cx="8320417" cy="3630253"/>
          </a:xfrm>
          <a:prstGeom prst="rect">
            <a:avLst/>
          </a:prstGeom>
        </p:spPr>
        <p:txBody>
          <a:bodyPr anchor="t" rtlCol="false" tIns="0" lIns="0" bIns="0" rIns="0">
            <a:spAutoFit/>
          </a:bodyPr>
          <a:lstStyle/>
          <a:p>
            <a:pPr algn="l">
              <a:lnSpc>
                <a:spcPts val="7081"/>
              </a:lnSpc>
            </a:pPr>
            <a:r>
              <a:rPr lang="en-US" sz="6496" b="true">
                <a:solidFill>
                  <a:srgbClr val="FFFFFF"/>
                </a:solidFill>
                <a:latin typeface="Bebas Neue Bold"/>
                <a:ea typeface="Bebas Neue Bold"/>
                <a:cs typeface="Bebas Neue Bold"/>
                <a:sym typeface="Bebas Neue Bold"/>
              </a:rPr>
              <a:t>METODOLOGÍA DE TRABAJO PARA EL DESARROLLO DEL PROYECTO</a:t>
            </a:r>
          </a:p>
          <a:p>
            <a:pPr algn="l">
              <a:lnSpc>
                <a:spcPts val="7081"/>
              </a:lnSpc>
            </a:pPr>
          </a:p>
          <a:p>
            <a:pPr algn="l">
              <a:lnSpc>
                <a:spcPts val="7081"/>
              </a:lnSpc>
            </a:pPr>
          </a:p>
        </p:txBody>
      </p:sp>
      <p:sp>
        <p:nvSpPr>
          <p:cNvPr name="TextBox 15" id="15"/>
          <p:cNvSpPr txBox="true"/>
          <p:nvPr/>
        </p:nvSpPr>
        <p:spPr>
          <a:xfrm rot="0">
            <a:off x="2606153" y="3581662"/>
            <a:ext cx="12396907" cy="6459087"/>
          </a:xfrm>
          <a:prstGeom prst="rect">
            <a:avLst/>
          </a:prstGeom>
        </p:spPr>
        <p:txBody>
          <a:bodyPr anchor="t" rtlCol="false" tIns="0" lIns="0" bIns="0" rIns="0">
            <a:spAutoFit/>
          </a:bodyPr>
          <a:lstStyle/>
          <a:p>
            <a:pPr algn="l">
              <a:lnSpc>
                <a:spcPts val="2562"/>
              </a:lnSpc>
              <a:spcBef>
                <a:spcPct val="0"/>
              </a:spcBef>
            </a:pPr>
            <a:r>
              <a:rPr lang="en-US" sz="1830">
                <a:solidFill>
                  <a:srgbClr val="FFFFFF"/>
                </a:solidFill>
                <a:latin typeface="Canva Sans"/>
                <a:ea typeface="Canva Sans"/>
                <a:cs typeface="Canva Sans"/>
                <a:sym typeface="Canva Sans"/>
              </a:rPr>
              <a:t>El desarrollo de RescateSoft utilizó la metodología Scrum, asegurando un proceso ágil, iterativo y colaborativo.</a:t>
            </a:r>
          </a:p>
          <a:p>
            <a:pPr algn="ctr">
              <a:lnSpc>
                <a:spcPts val="2562"/>
              </a:lnSpc>
              <a:spcBef>
                <a:spcPct val="0"/>
              </a:spcBef>
            </a:pPr>
            <a:r>
              <a:rPr lang="en-US" b="true" sz="1830" u="sng">
                <a:solidFill>
                  <a:srgbClr val="FFFFFF"/>
                </a:solidFill>
                <a:latin typeface="Canva Sans Bold"/>
                <a:ea typeface="Canva Sans Bold"/>
                <a:cs typeface="Canva Sans Bold"/>
                <a:sym typeface="Canva Sans Bold"/>
              </a:rPr>
              <a:t>Aplicación de Scrum:</a:t>
            </a:r>
          </a:p>
          <a:p>
            <a:pPr algn="l">
              <a:lnSpc>
                <a:spcPts val="2562"/>
              </a:lnSpc>
              <a:spcBef>
                <a:spcPct val="0"/>
              </a:spcBef>
            </a:pPr>
            <a:r>
              <a:rPr lang="en-US" b="true" sz="1830">
                <a:solidFill>
                  <a:srgbClr val="FFFFFF"/>
                </a:solidFill>
                <a:latin typeface="Canva Sans Bold"/>
                <a:ea typeface="Canva Sans Bold"/>
                <a:cs typeface="Canva Sans Bold"/>
                <a:sym typeface="Canva Sans Bold"/>
              </a:rPr>
              <a:t>Sprints Semanales:</a:t>
            </a:r>
          </a:p>
          <a:p>
            <a:pPr algn="ctr">
              <a:lnSpc>
                <a:spcPts val="2562"/>
              </a:lnSpc>
              <a:spcBef>
                <a:spcPct val="0"/>
              </a:spcBef>
            </a:pPr>
            <a:r>
              <a:rPr lang="en-US" b="true" sz="1830">
                <a:solidFill>
                  <a:srgbClr val="FFFFFF"/>
                </a:solidFill>
                <a:latin typeface="Canva Sans Bold"/>
                <a:ea typeface="Canva Sans Bold"/>
                <a:cs typeface="Canva Sans Bold"/>
                <a:sym typeface="Canva Sans Bold"/>
              </a:rPr>
              <a:t>Desarrollo en ciclos cortos con entregables como:</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Digitalización de formularios.</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Módulo de registro de siniestros.</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Dashboard interactivo inicial.</a:t>
            </a:r>
          </a:p>
          <a:p>
            <a:pPr algn="l">
              <a:lnSpc>
                <a:spcPts val="2562"/>
              </a:lnSpc>
            </a:pPr>
          </a:p>
          <a:p>
            <a:pPr algn="ctr">
              <a:lnSpc>
                <a:spcPts val="2562"/>
              </a:lnSpc>
              <a:spcBef>
                <a:spcPct val="0"/>
              </a:spcBef>
            </a:pPr>
            <a:r>
              <a:rPr lang="en-US" b="true" sz="1830">
                <a:solidFill>
                  <a:srgbClr val="FFFFFF"/>
                </a:solidFill>
                <a:latin typeface="Canva Sans Bold"/>
                <a:ea typeface="Canva Sans Bold"/>
                <a:cs typeface="Canva Sans Bold"/>
                <a:sym typeface="Canva Sans Bold"/>
              </a:rPr>
              <a:t>Reuniones Cada 2 dias:</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Seguimiento del progreso, resolución de bloqueos y alineación del equipo.</a:t>
            </a:r>
          </a:p>
          <a:p>
            <a:pPr algn="l">
              <a:lnSpc>
                <a:spcPts val="2562"/>
              </a:lnSpc>
            </a:pPr>
          </a:p>
          <a:p>
            <a:pPr algn="ctr">
              <a:lnSpc>
                <a:spcPts val="2562"/>
              </a:lnSpc>
              <a:spcBef>
                <a:spcPct val="0"/>
              </a:spcBef>
            </a:pPr>
            <a:r>
              <a:rPr lang="en-US" b="true" sz="1830">
                <a:solidFill>
                  <a:srgbClr val="FFFFFF"/>
                </a:solidFill>
                <a:latin typeface="Canva Sans Bold"/>
                <a:ea typeface="Canva Sans Bold"/>
                <a:cs typeface="Canva Sans Bold"/>
                <a:sym typeface="Canva Sans Bold"/>
              </a:rPr>
              <a:t>Product Backlog:</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Lista priorizada de tareas clave, como diseño de arquitectura y casos de uso.</a:t>
            </a:r>
          </a:p>
          <a:p>
            <a:pPr algn="l">
              <a:lnSpc>
                <a:spcPts val="2562"/>
              </a:lnSpc>
              <a:spcBef>
                <a:spcPct val="0"/>
              </a:spcBef>
            </a:pPr>
          </a:p>
          <a:p>
            <a:pPr algn="ctr">
              <a:lnSpc>
                <a:spcPts val="2562"/>
              </a:lnSpc>
              <a:spcBef>
                <a:spcPct val="0"/>
              </a:spcBef>
            </a:pPr>
            <a:r>
              <a:rPr lang="en-US" b="true" sz="1830">
                <a:solidFill>
                  <a:srgbClr val="FFFFFF"/>
                </a:solidFill>
                <a:latin typeface="Canva Sans Bold"/>
                <a:ea typeface="Canva Sans Bold"/>
                <a:cs typeface="Canva Sans Bold"/>
                <a:sym typeface="Canva Sans Bold"/>
              </a:rPr>
              <a:t>Resultados Esperados:</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Sistema modular, escalable y seguro.</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Gestión digital de incidentes en tiempo real.</a:t>
            </a:r>
          </a:p>
          <a:p>
            <a:pPr algn="l" marL="395144" indent="-197572" lvl="1">
              <a:lnSpc>
                <a:spcPts val="2562"/>
              </a:lnSpc>
              <a:buFont typeface="Arial"/>
              <a:buChar char="•"/>
            </a:pPr>
            <a:r>
              <a:rPr lang="en-US" sz="1830">
                <a:solidFill>
                  <a:srgbClr val="FFFFFF"/>
                </a:solidFill>
                <a:latin typeface="Canva Sans"/>
                <a:ea typeface="Canva Sans"/>
                <a:cs typeface="Canva Sans"/>
                <a:sym typeface="Canva Sans"/>
              </a:rPr>
              <a:t>Análisis avanzado para decisiones estratégicas.</a:t>
            </a:r>
          </a:p>
          <a:p>
            <a:pPr algn="l">
              <a:lnSpc>
                <a:spcPts val="2562"/>
              </a:lnSpc>
            </a:pPr>
          </a:p>
          <a:p>
            <a:pPr algn="ctr">
              <a:lnSpc>
                <a:spcPts val="2562"/>
              </a:lnSpc>
              <a:spcBef>
                <a:spcPct val="0"/>
              </a:spcBef>
            </a:pPr>
            <a:r>
              <a:rPr lang="en-US" b="true" sz="1830">
                <a:solidFill>
                  <a:srgbClr val="FFFFFF"/>
                </a:solidFill>
                <a:latin typeface="Canva Sans Bold"/>
                <a:ea typeface="Canva Sans Bold"/>
                <a:cs typeface="Canva Sans Bold"/>
                <a:sym typeface="Canva Sans Bold"/>
              </a:rPr>
              <a:t>Scrum permitió eficiencia y flexibilidad en cada etapa del proyecto.</a:t>
            </a:r>
          </a:p>
        </p:txBody>
      </p:sp>
      <p:sp>
        <p:nvSpPr>
          <p:cNvPr name="Freeform 16" id="16"/>
          <p:cNvSpPr/>
          <p:nvPr/>
        </p:nvSpPr>
        <p:spPr>
          <a:xfrm flipH="false" flipV="false" rot="0">
            <a:off x="14159130" y="5344804"/>
            <a:ext cx="3045433" cy="2995599"/>
          </a:xfrm>
          <a:custGeom>
            <a:avLst/>
            <a:gdLst/>
            <a:ahLst/>
            <a:cxnLst/>
            <a:rect r="r" b="b" t="t" l="l"/>
            <a:pathLst>
              <a:path h="2995599" w="3045433">
                <a:moveTo>
                  <a:pt x="0" y="0"/>
                </a:moveTo>
                <a:lnTo>
                  <a:pt x="3045433" y="0"/>
                </a:lnTo>
                <a:lnTo>
                  <a:pt x="3045433" y="2995598"/>
                </a:lnTo>
                <a:lnTo>
                  <a:pt x="0" y="29955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8" id="8"/>
          <p:cNvSpPr txBox="true"/>
          <p:nvPr/>
        </p:nvSpPr>
        <p:spPr>
          <a:xfrm rot="0">
            <a:off x="1039108" y="517674"/>
            <a:ext cx="1263019"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6.5Labs</a:t>
            </a:r>
          </a:p>
        </p:txBody>
      </p:sp>
      <p:sp>
        <p:nvSpPr>
          <p:cNvPr name="Freeform 9" id="9"/>
          <p:cNvSpPr/>
          <p:nvPr/>
        </p:nvSpPr>
        <p:spPr>
          <a:xfrm flipH="false" flipV="false" rot="0">
            <a:off x="14790376" y="4943668"/>
            <a:ext cx="2468924" cy="2468924"/>
          </a:xfrm>
          <a:custGeom>
            <a:avLst/>
            <a:gdLst/>
            <a:ahLst/>
            <a:cxnLst/>
            <a:rect r="r" b="b" t="t" l="l"/>
            <a:pathLst>
              <a:path h="2468924" w="2468924">
                <a:moveTo>
                  <a:pt x="0" y="0"/>
                </a:moveTo>
                <a:lnTo>
                  <a:pt x="2468924" y="0"/>
                </a:lnTo>
                <a:lnTo>
                  <a:pt x="2468924" y="2468923"/>
                </a:lnTo>
                <a:lnTo>
                  <a:pt x="0" y="2468923"/>
                </a:lnTo>
                <a:lnTo>
                  <a:pt x="0" y="0"/>
                </a:lnTo>
                <a:close/>
              </a:path>
            </a:pathLst>
          </a:custGeom>
          <a:blipFill>
            <a:blip r:embed="rId2"/>
            <a:stretch>
              <a:fillRect l="0" t="0" r="0" b="0"/>
            </a:stretch>
          </a:blipFill>
        </p:spPr>
      </p:sp>
      <p:sp>
        <p:nvSpPr>
          <p:cNvPr name="Freeform 10" id="10"/>
          <p:cNvSpPr/>
          <p:nvPr/>
        </p:nvSpPr>
        <p:spPr>
          <a:xfrm flipH="false" flipV="false" rot="0">
            <a:off x="645262" y="3377734"/>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grpSp>
        <p:nvGrpSpPr>
          <p:cNvPr name="Group 11" id="11"/>
          <p:cNvGrpSpPr/>
          <p:nvPr/>
        </p:nvGrpSpPr>
        <p:grpSpPr>
          <a:xfrm rot="0">
            <a:off x="5249099" y="109325"/>
            <a:ext cx="597518" cy="103605"/>
            <a:chOff x="0" y="0"/>
            <a:chExt cx="812800" cy="140934"/>
          </a:xfrm>
        </p:grpSpPr>
        <p:sp>
          <p:nvSpPr>
            <p:cNvPr name="Freeform 12" id="12"/>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13" id="13"/>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71759" y="166213"/>
            <a:ext cx="983605" cy="983605"/>
          </a:xfrm>
          <a:custGeom>
            <a:avLst/>
            <a:gdLst/>
            <a:ahLst/>
            <a:cxnLst/>
            <a:rect r="r" b="b" t="t" l="l"/>
            <a:pathLst>
              <a:path h="983605" w="983605">
                <a:moveTo>
                  <a:pt x="0" y="0"/>
                </a:moveTo>
                <a:lnTo>
                  <a:pt x="983605" y="0"/>
                </a:lnTo>
                <a:lnTo>
                  <a:pt x="983605" y="983605"/>
                </a:lnTo>
                <a:lnTo>
                  <a:pt x="0" y="983605"/>
                </a:lnTo>
                <a:lnTo>
                  <a:pt x="0" y="0"/>
                </a:lnTo>
                <a:close/>
              </a:path>
            </a:pathLst>
          </a:custGeom>
          <a:blipFill>
            <a:blip r:embed="rId5"/>
            <a:stretch>
              <a:fillRect l="0" t="0" r="0" b="0"/>
            </a:stretch>
          </a:blipFill>
        </p:spPr>
      </p:sp>
      <p:sp>
        <p:nvSpPr>
          <p:cNvPr name="Freeform 15" id="15"/>
          <p:cNvSpPr/>
          <p:nvPr/>
        </p:nvSpPr>
        <p:spPr>
          <a:xfrm flipH="false" flipV="false" rot="0">
            <a:off x="2423965" y="1149818"/>
            <a:ext cx="13453200" cy="8929561"/>
          </a:xfrm>
          <a:custGeom>
            <a:avLst/>
            <a:gdLst/>
            <a:ahLst/>
            <a:cxnLst/>
            <a:rect r="r" b="b" t="t" l="l"/>
            <a:pathLst>
              <a:path h="8929561" w="13453200">
                <a:moveTo>
                  <a:pt x="0" y="0"/>
                </a:moveTo>
                <a:lnTo>
                  <a:pt x="13453200" y="0"/>
                </a:lnTo>
                <a:lnTo>
                  <a:pt x="13453200" y="8929561"/>
                </a:lnTo>
                <a:lnTo>
                  <a:pt x="0" y="8929561"/>
                </a:lnTo>
                <a:lnTo>
                  <a:pt x="0" y="0"/>
                </a:lnTo>
                <a:close/>
              </a:path>
            </a:pathLst>
          </a:custGeom>
          <a:blipFill>
            <a:blip r:embed="rId6"/>
            <a:stretch>
              <a:fillRect l="0" t="0" r="0" b="0"/>
            </a:stretch>
          </a:blipFill>
        </p:spPr>
      </p:sp>
      <p:sp>
        <p:nvSpPr>
          <p:cNvPr name="TextBox 16" id="16"/>
          <p:cNvSpPr txBox="true"/>
          <p:nvPr/>
        </p:nvSpPr>
        <p:spPr>
          <a:xfrm rot="0">
            <a:off x="17857396" y="8851031"/>
            <a:ext cx="263689" cy="198120"/>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08</a:t>
            </a:r>
          </a:p>
        </p:txBody>
      </p:sp>
      <p:sp>
        <p:nvSpPr>
          <p:cNvPr name="TextBox 17" id="17"/>
          <p:cNvSpPr txBox="true"/>
          <p:nvPr/>
        </p:nvSpPr>
        <p:spPr>
          <a:xfrm rot="0">
            <a:off x="7788848" y="294716"/>
            <a:ext cx="2710304" cy="927100"/>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ROAD MAP</a:t>
            </a:r>
          </a:p>
        </p:txBody>
      </p:sp>
      <p:sp>
        <p:nvSpPr>
          <p:cNvPr name="Freeform 18" id="18"/>
          <p:cNvSpPr/>
          <p:nvPr/>
        </p:nvSpPr>
        <p:spPr>
          <a:xfrm flipH="false" flipV="false" rot="0">
            <a:off x="12943465" y="0"/>
            <a:ext cx="4315835" cy="1062774"/>
          </a:xfrm>
          <a:custGeom>
            <a:avLst/>
            <a:gdLst/>
            <a:ahLst/>
            <a:cxnLst/>
            <a:rect r="r" b="b" t="t" l="l"/>
            <a:pathLst>
              <a:path h="1062774" w="4315835">
                <a:moveTo>
                  <a:pt x="0" y="0"/>
                </a:moveTo>
                <a:lnTo>
                  <a:pt x="4315835" y="0"/>
                </a:lnTo>
                <a:lnTo>
                  <a:pt x="4315835" y="1062774"/>
                </a:lnTo>
                <a:lnTo>
                  <a:pt x="0" y="1062774"/>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DAGBw4P4XHA</dc:identifier>
  <dcterms:modified xsi:type="dcterms:W3CDTF">2011-08-01T06:04:30Z</dcterms:modified>
  <cp:revision>1</cp:revision>
  <dc:title>Rescate Soft 3</dc:title>
</cp:coreProperties>
</file>